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67" r:id="rId3"/>
    <p:sldId id="268" r:id="rId4"/>
    <p:sldId id="269" r:id="rId5"/>
    <p:sldId id="257" r:id="rId6"/>
    <p:sldId id="285" r:id="rId7"/>
    <p:sldId id="258" r:id="rId8"/>
    <p:sldId id="259" r:id="rId9"/>
    <p:sldId id="265" r:id="rId10"/>
    <p:sldId id="260" r:id="rId11"/>
    <p:sldId id="261" r:id="rId12"/>
    <p:sldId id="263" r:id="rId13"/>
    <p:sldId id="264" r:id="rId14"/>
    <p:sldId id="283" r:id="rId15"/>
    <p:sldId id="262" r:id="rId16"/>
    <p:sldId id="270" r:id="rId17"/>
    <p:sldId id="272" r:id="rId18"/>
    <p:sldId id="273" r:id="rId19"/>
    <p:sldId id="274" r:id="rId20"/>
    <p:sldId id="276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271" r:id="rId46"/>
    <p:sldId id="266" r:id="rId47"/>
    <p:sldId id="278" r:id="rId48"/>
    <p:sldId id="277" r:id="rId49"/>
    <p:sldId id="279" r:id="rId50"/>
    <p:sldId id="280" r:id="rId51"/>
    <p:sldId id="281" r:id="rId52"/>
    <p:sldId id="282" r:id="rId53"/>
    <p:sldId id="284" r:id="rId54"/>
  </p:sldIdLst>
  <p:sldSz cx="9144000" cy="6858000" type="screen4x3"/>
  <p:notesSz cx="6858000" cy="9144000"/>
  <p:custDataLst>
    <p:tags r:id="rId55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71F"/>
    <a:srgbClr val="0000FF"/>
    <a:srgbClr val="FFFF00"/>
    <a:srgbClr val="91C6F7"/>
    <a:srgbClr val="919E62"/>
    <a:srgbClr val="FF9933"/>
    <a:srgbClr val="FFFF66"/>
    <a:srgbClr val="99FFCC"/>
    <a:srgbClr val="F4FF8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3" autoAdjust="0"/>
    <p:restoredTop sz="88972" autoAdjust="0"/>
  </p:normalViewPr>
  <p:slideViewPr>
    <p:cSldViewPr>
      <p:cViewPr varScale="1">
        <p:scale>
          <a:sx n="41" d="100"/>
          <a:sy n="41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27.wmf"/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09739-39D0-4A54-B553-244DD27CCA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856BF-F7F6-4155-A090-B3E702740FE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8198-DC06-4660-9838-40A6FF47E6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A9713-6D82-4E78-895F-6AD8F72333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C4993-1A94-4D30-9CEB-477D2DF766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18B26-ED72-4A54-B6EF-18A4814EF8F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C379E-3435-4734-8336-BC1CFF9B8B3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A1ABB-6F39-41BF-8AEE-6F5FE28116B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550F9-6C76-47C8-8E1C-2242EC2552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7499C-ABDA-436C-BD30-7A694B9B777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Прямоугольный треугольник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Полилиния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9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D3D2F-3BD9-446F-9365-7EB2A8481D4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29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489643DB-58E9-48BF-B0DF-1909577A8B8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grpSp>
        <p:nvGrpSpPr>
          <p:cNvPr id="1033" name="Группа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0" r:id="rId2"/>
    <p:sldLayoutId id="2147483699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700" r:id="rId9"/>
    <p:sldLayoutId id="2147483696" r:id="rId10"/>
    <p:sldLayoutId id="2147483697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4" Type="http://schemas.openxmlformats.org/officeDocument/2006/relationships/oleObject" Target="../embeddings/oleObject1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2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Введение в трассировку лучей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Достоинства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ru-RU" sz="2800" dirty="0" smtClean="0"/>
              <a:t>Возможность работы с более обширным классом геометрических примитивов</a:t>
            </a:r>
          </a:p>
          <a:p>
            <a:pPr lvl="1" eaLnBrk="1" hangingPunct="1"/>
            <a:r>
              <a:rPr lang="ru-RU" dirty="0" smtClean="0"/>
              <a:t>Сферы, конусы, цилиндры и другие поверхности, заданные функционально</a:t>
            </a:r>
          </a:p>
          <a:p>
            <a:pPr eaLnBrk="1" hangingPunct="1"/>
            <a:r>
              <a:rPr lang="ru-RU" sz="2800" dirty="0" smtClean="0"/>
              <a:t>Точное описание объектов</a:t>
            </a:r>
          </a:p>
          <a:p>
            <a:pPr lvl="1" eaLnBrk="1" hangingPunct="1"/>
            <a:r>
              <a:rPr lang="ru-RU" dirty="0" smtClean="0"/>
              <a:t>Гладкие геометрические объекты описываются математически, а не </a:t>
            </a:r>
            <a:r>
              <a:rPr lang="ru-RU" dirty="0" err="1" smtClean="0"/>
              <a:t>аппроксимируется</a:t>
            </a:r>
            <a:r>
              <a:rPr lang="ru-RU" dirty="0" smtClean="0"/>
              <a:t> полигональными сетками</a:t>
            </a:r>
          </a:p>
          <a:p>
            <a:pPr lvl="1" eaLnBrk="1" hangingPunct="1"/>
            <a:r>
              <a:rPr lang="ru-RU" dirty="0" smtClean="0"/>
              <a:t>Вычислительная сложность слабо зависит от сложности сцены</a:t>
            </a:r>
          </a:p>
          <a:p>
            <a:pPr lvl="1" eaLnBrk="1" hangingPunct="1"/>
            <a:r>
              <a:rPr lang="ru-RU" dirty="0" smtClean="0"/>
              <a:t>Возможность распараллеливания вычислений</a:t>
            </a:r>
          </a:p>
          <a:p>
            <a:pPr lvl="1" eaLnBrk="1" hangingPunct="1"/>
            <a:r>
              <a:rPr lang="ru-RU" dirty="0" smtClean="0"/>
              <a:t>Отсечение невидимых линий и поверхностей происходит автоматически в виду природы алгоритма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764704"/>
            <a:ext cx="73628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оптических эффектов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Прослеживание хода лучей по всей поверхности сцены позволяет с легкостью реализовывать эффекты отражения, дифракции и преломления света</a:t>
            </a:r>
          </a:p>
          <a:p>
            <a:pPr eaLnBrk="1" hangingPunct="1"/>
            <a:r>
              <a:rPr lang="ru-RU" smtClean="0"/>
              <a:t>Возможность использования абсолютно любых способов задания моделей освещения и материалов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85875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Высокая фотореалистичность результата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Трассировка лучей позволяет моделировать оптические законы распространения света близко к тому, как это обстоит в реальности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325" y="1458913"/>
            <a:ext cx="870585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Ray-casting</a:t>
            </a:r>
            <a:endParaRPr lang="ru-RU" smtClean="0"/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 smtClean="0"/>
              <a:t>Упрощенная вариация процесса трассировки лучей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 smtClean="0"/>
              <a:t>Путь прохождения луча прослеживается до ближайшего столкновения с объектом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smtClean="0"/>
              <a:t>Затем вычисляется освещенность в точке столкновения с использованием той или иной модели освещения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 smtClean="0"/>
              <a:t>Не позволяет передать эффекты преломления и тени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dirty="0" smtClean="0"/>
              <a:t>Принцип работы </a:t>
            </a:r>
            <a:r>
              <a:rPr lang="en-US" dirty="0" smtClean="0"/>
              <a:t>Ray Casting-</a:t>
            </a:r>
            <a:r>
              <a:rPr lang="ru-RU" dirty="0" smtClean="0"/>
              <a:t>а</a:t>
            </a:r>
            <a:endParaRPr lang="ru-RU" dirty="0"/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3419475" y="2781300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Freeform 3"/>
          <p:cNvSpPr>
            <a:spLocks/>
          </p:cNvSpPr>
          <p:nvPr/>
        </p:nvSpPr>
        <p:spPr bwMode="auto">
          <a:xfrm>
            <a:off x="900113" y="4148138"/>
            <a:ext cx="1296987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 rot="5400000">
            <a:off x="2305051" y="4040187"/>
            <a:ext cx="2087562" cy="2303463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5437188" y="4435475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828675" y="5588000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900113" y="4724400"/>
            <a:ext cx="4608512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900113" y="5661025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900113" y="4149725"/>
            <a:ext cx="3600450" cy="1512888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4787900" y="2997200"/>
            <a:ext cx="720725" cy="172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0" name="Oval 15"/>
          <p:cNvSpPr>
            <a:spLocks noChangeArrowheads="1"/>
          </p:cNvSpPr>
          <p:nvPr/>
        </p:nvSpPr>
        <p:spPr bwMode="auto">
          <a:xfrm>
            <a:off x="3779838" y="50133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1" name="Freeform 16"/>
          <p:cNvSpPr>
            <a:spLocks/>
          </p:cNvSpPr>
          <p:nvPr/>
        </p:nvSpPr>
        <p:spPr bwMode="auto">
          <a:xfrm>
            <a:off x="900113" y="4652963"/>
            <a:ext cx="3600450" cy="1582737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22" name="Text Box 17"/>
          <p:cNvSpPr txBox="1">
            <a:spLocks noChangeArrowheads="1"/>
          </p:cNvSpPr>
          <p:nvPr/>
        </p:nvSpPr>
        <p:spPr bwMode="auto">
          <a:xfrm>
            <a:off x="5795963" y="6022975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3" name="AutoShape 14"/>
          <p:cNvSpPr>
            <a:spLocks noChangeArrowheads="1"/>
          </p:cNvSpPr>
          <p:nvPr/>
        </p:nvSpPr>
        <p:spPr bwMode="auto">
          <a:xfrm>
            <a:off x="4356100" y="2349500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4" name="Oval 11"/>
          <p:cNvSpPr>
            <a:spLocks noChangeArrowheads="1"/>
          </p:cNvSpPr>
          <p:nvPr/>
        </p:nvSpPr>
        <p:spPr bwMode="auto">
          <a:xfrm>
            <a:off x="5867400" y="292417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Производительность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Процесс трассировки лучей выполняется на несколько порядков дольше визуализации при помощи обычного рисования примитивов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Подверженность алиасингу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smtClean="0"/>
              <a:t>Качественным недостатком обычной трассировки лучей является ее подверженность </a:t>
            </a:r>
            <a:r>
              <a:rPr lang="en-US" sz="2800" smtClean="0"/>
              <a:t>aliasing’</a:t>
            </a:r>
            <a:r>
              <a:rPr lang="ru-RU" sz="2800" smtClean="0"/>
              <a:t>у, а также резкие границы света и тени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smtClean="0"/>
              <a:t>Существуют</a:t>
            </a:r>
            <a:r>
              <a:rPr lang="en-US" sz="2800" smtClean="0"/>
              <a:t> </a:t>
            </a:r>
            <a:r>
              <a:rPr lang="ru-RU" sz="2800" smtClean="0"/>
              <a:t>модификации алгоритма трассировки лучей, решающие эту проблему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Beam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Cone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Distributed ray tracing</a:t>
            </a:r>
            <a:endParaRPr lang="ru-RU" smtClean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l="29231" t="37660" r="27063" b="26228"/>
          <a:stretch>
            <a:fillRect/>
          </a:stretch>
        </p:blipFill>
        <p:spPr bwMode="auto">
          <a:xfrm>
            <a:off x="1908175" y="2636838"/>
            <a:ext cx="53276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Beam tracing</a:t>
            </a:r>
            <a:endParaRPr lang="ru-RU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 smtClean="0"/>
              <a:t>Метод основан на трассировке не бесконечно тонких лучей, а пирамид, проходящих через каждый пиксель экранной плоскости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mtClean="0"/>
              <a:t>При пересечении пирамиды с отражающей поверхностью, испускается следующая пирамида и т.д.</a:t>
            </a:r>
          </a:p>
          <a:p>
            <a:pPr eaLnBrk="1" hangingPunct="1">
              <a:lnSpc>
                <a:spcPct val="80000"/>
              </a:lnSpc>
            </a:pPr>
            <a:r>
              <a:rPr lang="ru-RU" sz="2800" smtClean="0"/>
              <a:t>Данный метод позволяет решить проблему алиасинга, присущую обычной трассировке лучей, однако в виду своей сложности практически не используется на практике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Cone tracing</a:t>
            </a:r>
            <a:endParaRPr lang="ru-RU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smtClean="0"/>
              <a:t>Подобен методу </a:t>
            </a:r>
            <a:r>
              <a:rPr lang="en-US" sz="2800" smtClean="0"/>
              <a:t>beam tracting</a:t>
            </a:r>
            <a:r>
              <a:rPr lang="ru-RU" sz="2800" smtClean="0"/>
              <a:t>, только вместо пирамиды используется конус</a:t>
            </a:r>
          </a:p>
          <a:p>
            <a:pPr eaLnBrk="1" hangingPunct="1"/>
            <a:r>
              <a:rPr lang="ru-RU" sz="2800" smtClean="0"/>
              <a:t>Решает проблемы алиасинга и смягчает тени</a:t>
            </a:r>
          </a:p>
          <a:p>
            <a:pPr eaLnBrk="1" hangingPunct="1"/>
            <a:r>
              <a:rPr lang="ru-RU" sz="2800" smtClean="0"/>
              <a:t>Нахождение пересечения конуса с объектами сцены являются еще более сложными, что сделало данный метод непопулярным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Distributed ray tracing</a:t>
            </a:r>
            <a:endParaRPr lang="ru-RU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mtClean="0"/>
              <a:t>Данный метод основан на  испускании не одного, а нескольких лучей с небольшим </a:t>
            </a:r>
            <a:r>
              <a:rPr lang="ru-RU" b="1" smtClean="0">
                <a:solidFill>
                  <a:schemeClr val="hlink"/>
                </a:solidFill>
              </a:rPr>
              <a:t>случайным</a:t>
            </a:r>
            <a:r>
              <a:rPr lang="ru-RU" smtClean="0"/>
              <a:t> разбросом от «идеального» направления при трассировке</a:t>
            </a: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ru-RU" smtClean="0"/>
              <a:t>Отклонения лучей могут происходить не только в пространстве, но и во времени, что позволяет передать т.н. эффект </a:t>
            </a:r>
            <a:r>
              <a:rPr lang="en-US" b="1" smtClean="0"/>
              <a:t>Motion Blur</a:t>
            </a:r>
            <a:r>
              <a:rPr lang="ru-RU" smtClean="0"/>
              <a:t>, либо в спектральной области, что позволяет передать эффект </a:t>
            </a:r>
            <a:r>
              <a:rPr lang="ru-RU" b="1" smtClean="0"/>
              <a:t>дисперсии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350" y="1412875"/>
            <a:ext cx="626427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981075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8175" y="1557338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 smtClean="0"/>
              <a:t>Достоинства и недостатки рендеринга, используемого в </a:t>
            </a:r>
            <a:r>
              <a:rPr lang="en-US" sz="3600" smtClean="0"/>
              <a:t>OpenGL</a:t>
            </a:r>
            <a:endParaRPr lang="ru-RU" sz="360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OpenGL</a:t>
            </a:r>
            <a:r>
              <a:rPr lang="ru-RU" smtClean="0"/>
              <a:t> изначально создавался для </a:t>
            </a:r>
            <a:r>
              <a:rPr lang="ru-RU" b="1" smtClean="0"/>
              <a:t>интерактивной</a:t>
            </a:r>
            <a:r>
              <a:rPr lang="ru-RU" smtClean="0"/>
              <a:t> визуализации трехмерных сцен</a:t>
            </a:r>
          </a:p>
          <a:p>
            <a:pPr lvl="1" eaLnBrk="1" hangingPunct="1"/>
            <a:r>
              <a:rPr lang="ru-RU" smtClean="0"/>
              <a:t>Обеспечивает достаточно высокое качество визуализации сложных сцен, заданных полигональными сетками, в реальном времени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995738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5" name="Freeform 3"/>
          <p:cNvSpPr>
            <a:spLocks/>
          </p:cNvSpPr>
          <p:nvPr/>
        </p:nvSpPr>
        <p:spPr bwMode="auto">
          <a:xfrm>
            <a:off x="1476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Distributed Ray tracing</a:t>
            </a:r>
            <a:endParaRPr lang="ru-RU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 rot="5400000">
            <a:off x="2881312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6013450" y="3570288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1404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V="1">
            <a:off x="1476375" y="3859213"/>
            <a:ext cx="4608513" cy="936625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>
            <a:off x="1476375" y="4795838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2" name="Freeform 10"/>
          <p:cNvSpPr>
            <a:spLocks/>
          </p:cNvSpPr>
          <p:nvPr/>
        </p:nvSpPr>
        <p:spPr bwMode="auto">
          <a:xfrm>
            <a:off x="1476375" y="3284538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4933950" y="256222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 flipV="1">
            <a:off x="5797550" y="3067050"/>
            <a:ext cx="287338" cy="792163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5797550" y="2636838"/>
            <a:ext cx="1222375" cy="430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6" name="Freeform 15"/>
          <p:cNvSpPr>
            <a:spLocks/>
          </p:cNvSpPr>
          <p:nvPr/>
        </p:nvSpPr>
        <p:spPr bwMode="auto">
          <a:xfrm>
            <a:off x="1476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6372225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6948488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7019925" y="2598738"/>
            <a:ext cx="720725" cy="381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7740650" y="2636838"/>
            <a:ext cx="647700" cy="144462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71" name="AutoShape 21"/>
          <p:cNvSpPr>
            <a:spLocks noChangeArrowheads="1"/>
          </p:cNvSpPr>
          <p:nvPr/>
        </p:nvSpPr>
        <p:spPr bwMode="auto">
          <a:xfrm>
            <a:off x="8172450" y="2492375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 flipV="1">
            <a:off x="1476375" y="3887788"/>
            <a:ext cx="4606925" cy="909637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V="1">
            <a:off x="1476375" y="3860800"/>
            <a:ext cx="4635500" cy="969963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H="1" flipV="1">
            <a:off x="5775325" y="3108325"/>
            <a:ext cx="307975" cy="7524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H="1" flipV="1">
            <a:off x="5789613" y="2940050"/>
            <a:ext cx="293687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 flipH="1" flipV="1">
            <a:off x="5795963" y="3021013"/>
            <a:ext cx="312737" cy="7985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 flipV="1">
            <a:off x="5797550" y="2894013"/>
            <a:ext cx="307975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 flipV="1">
            <a:off x="5781675" y="3071813"/>
            <a:ext cx="322263" cy="7731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 flipH="1" flipV="1">
            <a:off x="5741988" y="3113088"/>
            <a:ext cx="327025" cy="7842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H="1" flipV="1">
            <a:off x="5753100" y="3079750"/>
            <a:ext cx="322263" cy="8223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 flipH="1" flipV="1">
            <a:off x="5773738" y="3049588"/>
            <a:ext cx="303212" cy="8286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V="1">
            <a:off x="5795963" y="2674938"/>
            <a:ext cx="1193800" cy="3921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V="1">
            <a:off x="5768975" y="2768600"/>
            <a:ext cx="1179513" cy="342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5773738" y="2732088"/>
            <a:ext cx="1179512" cy="3302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V="1">
            <a:off x="5756275" y="2711450"/>
            <a:ext cx="1195388" cy="4095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5784850" y="2638425"/>
            <a:ext cx="1198563" cy="4302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V="1">
            <a:off x="5802313" y="2597150"/>
            <a:ext cx="1225550" cy="417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V="1">
            <a:off x="5791200" y="2590800"/>
            <a:ext cx="1219200" cy="3190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V="1">
            <a:off x="5780088" y="2632075"/>
            <a:ext cx="1219200" cy="27146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V="1">
            <a:off x="5794375" y="2673350"/>
            <a:ext cx="1193800" cy="2682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5795963" y="2714625"/>
            <a:ext cx="1176337" cy="2651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7019925" y="2636838"/>
            <a:ext cx="720725" cy="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 flipV="1">
            <a:off x="6994525" y="2662238"/>
            <a:ext cx="784225" cy="31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6991350" y="2630488"/>
            <a:ext cx="787400" cy="444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 flipV="1">
            <a:off x="6972300" y="2674938"/>
            <a:ext cx="80645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6969125" y="2665413"/>
            <a:ext cx="812800" cy="127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7023100" y="2608263"/>
            <a:ext cx="733425" cy="63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V="1">
            <a:off x="6965950" y="2687638"/>
            <a:ext cx="81280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V="1">
            <a:off x="6994525" y="2595563"/>
            <a:ext cx="746125" cy="539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>
            <a:off x="7734300" y="2598738"/>
            <a:ext cx="650875" cy="1793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8" name="Line 52"/>
          <p:cNvSpPr>
            <a:spLocks noChangeShapeType="1"/>
          </p:cNvSpPr>
          <p:nvPr/>
        </p:nvSpPr>
        <p:spPr bwMode="auto">
          <a:xfrm>
            <a:off x="7762875" y="2671763"/>
            <a:ext cx="625475" cy="10953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9" name="Line 53"/>
          <p:cNvSpPr>
            <a:spLocks noChangeShapeType="1"/>
          </p:cNvSpPr>
          <p:nvPr/>
        </p:nvSpPr>
        <p:spPr bwMode="auto">
          <a:xfrm>
            <a:off x="7754938" y="2627313"/>
            <a:ext cx="633412" cy="1539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50" name="Line 54"/>
          <p:cNvSpPr>
            <a:spLocks noChangeShapeType="1"/>
          </p:cNvSpPr>
          <p:nvPr/>
        </p:nvSpPr>
        <p:spPr bwMode="auto">
          <a:xfrm>
            <a:off x="7753350" y="2690813"/>
            <a:ext cx="635000" cy="904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04" name="Oval 14"/>
          <p:cNvSpPr>
            <a:spLocks noChangeArrowheads="1"/>
          </p:cNvSpPr>
          <p:nvPr/>
        </p:nvSpPr>
        <p:spPr bwMode="auto">
          <a:xfrm>
            <a:off x="4427538" y="41497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  <p:bldP spid="29708" grpId="0" animBg="1"/>
      <p:bldP spid="29709" grpId="0" animBg="1"/>
      <p:bldP spid="29715" grpId="0" animBg="1"/>
      <p:bldP spid="29716" grpId="0" animBg="1"/>
      <p:bldP spid="29719" grpId="0" animBg="1"/>
      <p:bldP spid="29720" grpId="0" animBg="1"/>
      <p:bldP spid="29721" grpId="0" animBg="1"/>
      <p:bldP spid="29722" grpId="0" animBg="1"/>
      <p:bldP spid="29723" grpId="0" animBg="1"/>
      <p:bldP spid="29724" grpId="0" animBg="1"/>
      <p:bldP spid="29725" grpId="0" animBg="1"/>
      <p:bldP spid="29726" grpId="0" animBg="1"/>
      <p:bldP spid="29727" grpId="0" animBg="1"/>
      <p:bldP spid="29728" grpId="0" animBg="1"/>
      <p:bldP spid="29729" grpId="0" animBg="1"/>
      <p:bldP spid="29730" grpId="0" animBg="1"/>
      <p:bldP spid="29731" grpId="0" animBg="1"/>
      <p:bldP spid="29732" grpId="0" animBg="1"/>
      <p:bldP spid="29733" grpId="0" animBg="1"/>
      <p:bldP spid="29734" grpId="0" animBg="1"/>
      <p:bldP spid="29735" grpId="0" animBg="1"/>
      <p:bldP spid="29736" grpId="0" animBg="1"/>
      <p:bldP spid="29737" grpId="0" animBg="1"/>
      <p:bldP spid="29738" grpId="0" animBg="1"/>
      <p:bldP spid="29739" grpId="0" animBg="1"/>
      <p:bldP spid="29740" grpId="0" animBg="1"/>
      <p:bldP spid="29741" grpId="0" animBg="1"/>
      <p:bldP spid="29742" grpId="0" animBg="1"/>
      <p:bldP spid="29743" grpId="0" animBg="1"/>
      <p:bldP spid="29744" grpId="0" animBg="1"/>
      <p:bldP spid="29745" grpId="0" animBg="1"/>
      <p:bldP spid="29746" grpId="0" animBg="1"/>
      <p:bldP spid="29747" grpId="0" animBg="1"/>
      <p:bldP spid="29748" grpId="0" animBg="1"/>
      <p:bldP spid="29749" grpId="0" animBg="1"/>
      <p:bldP spid="297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Трассировка базовых геометрических примитивов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Параметрическое уравнение луча</a:t>
            </a:r>
            <a:endParaRPr lang="ru-RU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1331640" y="3429000"/>
            <a:ext cx="295232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1331640" y="2060848"/>
            <a:ext cx="6192688" cy="25922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1259632" y="458112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1115616" y="479715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627784" y="407707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</a:t>
            </a:r>
            <a:endParaRPr lang="ru-RU" sz="2400" b="1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4355975" y="3789040"/>
          <a:ext cx="2674583" cy="720080"/>
        </p:xfrm>
        <a:graphic>
          <a:graphicData uri="http://schemas.openxmlformats.org/presentationml/2006/ole">
            <p:oleObj spid="_x0000_s1026" name="Equation" r:id="rId3" imgW="660240" imgH="177480" progId="Equation.3">
              <p:embed/>
            </p:oleObj>
          </a:graphicData>
        </a:graphic>
      </p:graphicFrame>
      <p:sp>
        <p:nvSpPr>
          <p:cNvPr id="20" name="Овал 19"/>
          <p:cNvSpPr/>
          <p:nvPr/>
        </p:nvSpPr>
        <p:spPr>
          <a:xfrm>
            <a:off x="5940152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6012160" y="270892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39752" y="4941168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 – </a:t>
            </a:r>
            <a:r>
              <a:rPr lang="ru-RU" dirty="0" smtClean="0"/>
              <a:t>точка испускания луча</a:t>
            </a:r>
          </a:p>
          <a:p>
            <a:r>
              <a:rPr lang="en-US" dirty="0" smtClean="0"/>
              <a:t>c </a:t>
            </a:r>
            <a:r>
              <a:rPr lang="ru-RU" dirty="0" smtClean="0"/>
              <a:t>– направление движения луча (вектор скорости)</a:t>
            </a:r>
          </a:p>
          <a:p>
            <a:r>
              <a:rPr lang="en-US" dirty="0" smtClean="0"/>
              <a:t>t –</a:t>
            </a:r>
            <a:r>
              <a:rPr lang="ru-RU" dirty="0" smtClean="0"/>
              <a:t> отрезок времени</a:t>
            </a:r>
          </a:p>
          <a:p>
            <a:r>
              <a:rPr lang="en-US" dirty="0" smtClean="0"/>
              <a:t>P – </a:t>
            </a:r>
            <a:r>
              <a:rPr lang="ru-RU" dirty="0" smtClean="0"/>
              <a:t>точка нахождения луча в момент времени </a:t>
            </a:r>
            <a:r>
              <a:rPr lang="en-US" dirty="0" smtClean="0"/>
              <a:t>t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Уравнение плоскости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95736" y="2852936"/>
            <a:ext cx="5904656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5364088" y="270892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4088" y="2996952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</a:t>
            </a:r>
            <a:endParaRPr lang="ru-RU" b="1" dirty="0"/>
          </a:p>
        </p:txBody>
      </p:sp>
      <p:sp>
        <p:nvSpPr>
          <p:cNvPr id="8" name="Овал 7"/>
          <p:cNvSpPr/>
          <p:nvPr/>
        </p:nvSpPr>
        <p:spPr>
          <a:xfrm>
            <a:off x="5292080" y="40050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508104" y="378904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-25000" dirty="0" smtClean="0"/>
              <a:t>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563888" y="386104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endParaRPr lang="ru-RU" sz="2400" dirty="0"/>
          </a:p>
        </p:txBody>
      </p:sp>
      <p:sp>
        <p:nvSpPr>
          <p:cNvPr id="11" name="Овал 10"/>
          <p:cNvSpPr/>
          <p:nvPr/>
        </p:nvSpPr>
        <p:spPr>
          <a:xfrm>
            <a:off x="3923928" y="39330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0" y="4797152"/>
          <a:ext cx="5184576" cy="1296144"/>
        </p:xfrm>
        <a:graphic>
          <a:graphicData uri="http://schemas.openxmlformats.org/presentationml/2006/ole">
            <p:oleObj spid="_x0000_s2050" name="Equation" r:id="rId3" imgW="2793960" imgH="698400" progId="Equation.3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347864" y="5877272"/>
            <a:ext cx="451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A, B, C – </a:t>
            </a:r>
            <a:r>
              <a:rPr lang="ru-RU" dirty="0" smtClean="0"/>
              <a:t>координаты вектора нормали</a:t>
            </a:r>
            <a:r>
              <a:rPr lang="en-US" dirty="0" smtClean="0"/>
              <a:t> </a:t>
            </a:r>
            <a:r>
              <a:rPr lang="en-US" b="1" dirty="0" smtClean="0"/>
              <a:t>n</a:t>
            </a:r>
            <a:endParaRPr lang="ru-RU" b="1" dirty="0" smtClean="0"/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/>
        </p:nvGraphicFramePr>
        <p:xfrm>
          <a:off x="3255963" y="6165850"/>
          <a:ext cx="1430337" cy="476250"/>
        </p:xfrm>
        <a:graphic>
          <a:graphicData uri="http://schemas.openxmlformats.org/presentationml/2006/ole">
            <p:oleObj spid="_x0000_s2051" name="Equation" r:id="rId4" imgW="6858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/>
          <p:nvPr/>
        </p:nvCxnSpPr>
        <p:spPr>
          <a:xfrm>
            <a:off x="4427984" y="3284984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Пересечение луча с плоскостью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27784" y="2132856"/>
            <a:ext cx="5904656" cy="2520280"/>
          </a:xfrm>
          <a:prstGeom prst="rect">
            <a:avLst/>
          </a:prstGeom>
          <a:solidFill>
            <a:srgbClr val="FFFF00">
              <a:alpha val="38824"/>
            </a:srgb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5796136" y="198884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796136" y="2276872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</a:t>
            </a:r>
            <a:endParaRPr lang="ru-RU" b="1" dirty="0"/>
          </a:p>
        </p:txBody>
      </p:sp>
      <p:sp>
        <p:nvSpPr>
          <p:cNvPr id="6" name="Овал 5"/>
          <p:cNvSpPr/>
          <p:nvPr/>
        </p:nvSpPr>
        <p:spPr>
          <a:xfrm>
            <a:off x="5724128" y="328498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940152" y="306896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-25000" dirty="0" smtClean="0"/>
              <a:t>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995936" y="314096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4355976" y="321297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179512" y="2276872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79512" y="2276872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07504" y="22048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331640" y="2564904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</a:t>
            </a:r>
            <a:endParaRPr lang="ru-RU" sz="2400" b="1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51520" y="4293096"/>
          <a:ext cx="2568575" cy="1789112"/>
        </p:xfrm>
        <a:graphic>
          <a:graphicData uri="http://schemas.openxmlformats.org/presentationml/2006/ole">
            <p:oleObj spid="_x0000_s3074" name="Equation" r:id="rId3" imgW="1384200" imgH="965160" progId="Equation.3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0" y="234888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endParaRPr lang="ru-RU" sz="2400" dirty="0"/>
          </a:p>
        </p:txBody>
      </p:sp>
      <p:graphicFrame>
        <p:nvGraphicFramePr>
          <p:cNvPr id="23" name="Object 2"/>
          <p:cNvGraphicFramePr>
            <a:graphicFrameLocks noChangeAspect="1"/>
          </p:cNvGraphicFramePr>
          <p:nvPr/>
        </p:nvGraphicFramePr>
        <p:xfrm>
          <a:off x="3616771" y="4365625"/>
          <a:ext cx="5372100" cy="447675"/>
        </p:xfrm>
        <a:graphic>
          <a:graphicData uri="http://schemas.openxmlformats.org/presentationml/2006/ole">
            <p:oleObj spid="_x0000_s3075" name="Equation" r:id="rId4" imgW="2895480" imgH="241200" progId="Equation.3">
              <p:embed/>
            </p:oleObj>
          </a:graphicData>
        </a:graphic>
      </p:graphicFrame>
      <p:graphicFrame>
        <p:nvGraphicFramePr>
          <p:cNvPr id="24" name="Object 2"/>
          <p:cNvGraphicFramePr>
            <a:graphicFrameLocks noChangeAspect="1"/>
          </p:cNvGraphicFramePr>
          <p:nvPr/>
        </p:nvGraphicFramePr>
        <p:xfrm>
          <a:off x="3616771" y="4868863"/>
          <a:ext cx="5419725" cy="447675"/>
        </p:xfrm>
        <a:graphic>
          <a:graphicData uri="http://schemas.openxmlformats.org/presentationml/2006/ole">
            <p:oleObj spid="_x0000_s3076" name="Equation" r:id="rId5" imgW="2920680" imgH="241200" progId="Equation.3">
              <p:embed/>
            </p:oleObj>
          </a:graphicData>
        </a:graphic>
      </p:graphicFrame>
      <p:graphicFrame>
        <p:nvGraphicFramePr>
          <p:cNvPr id="25" name="Object 2"/>
          <p:cNvGraphicFramePr>
            <a:graphicFrameLocks noChangeAspect="1"/>
          </p:cNvGraphicFramePr>
          <p:nvPr/>
        </p:nvGraphicFramePr>
        <p:xfrm>
          <a:off x="3616771" y="5373688"/>
          <a:ext cx="5160963" cy="447675"/>
        </p:xfrm>
        <a:graphic>
          <a:graphicData uri="http://schemas.openxmlformats.org/presentationml/2006/ole">
            <p:oleObj spid="_x0000_s3077" name="Equation" r:id="rId6" imgW="2781000" imgH="241200" progId="Equation.3">
              <p:embed/>
            </p:oleObj>
          </a:graphicData>
        </a:graphic>
      </p:graphicFrame>
      <p:graphicFrame>
        <p:nvGraphicFramePr>
          <p:cNvPr id="26" name="Object 2"/>
          <p:cNvGraphicFramePr>
            <a:graphicFrameLocks noChangeAspect="1"/>
          </p:cNvGraphicFramePr>
          <p:nvPr/>
        </p:nvGraphicFramePr>
        <p:xfrm>
          <a:off x="203200" y="5986463"/>
          <a:ext cx="4762500" cy="871537"/>
        </p:xfrm>
        <a:graphic>
          <a:graphicData uri="http://schemas.openxmlformats.org/presentationml/2006/ole">
            <p:oleObj spid="_x0000_s3078" name="Equation" r:id="rId7" imgW="2565360" imgH="469800" progId="Equation.3">
              <p:embed/>
            </p:oleObj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/>
        </p:nvGraphicFramePr>
        <p:xfrm>
          <a:off x="6300192" y="5853112"/>
          <a:ext cx="1633538" cy="1004888"/>
        </p:xfrm>
        <a:graphic>
          <a:graphicData uri="http://schemas.openxmlformats.org/presentationml/2006/ole">
            <p:oleObj spid="_x0000_s3079" name="Equation" r:id="rId8" imgW="787320" imgH="482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Пересечение луча с базовой сферой</a:t>
            </a:r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3275856" y="1700808"/>
            <a:ext cx="2736304" cy="27363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3275856" y="2492896"/>
            <a:ext cx="2736304" cy="1080120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/>
          <p:cNvSpPr/>
          <p:nvPr/>
        </p:nvSpPr>
        <p:spPr>
          <a:xfrm>
            <a:off x="3275856" y="2492896"/>
            <a:ext cx="2736304" cy="1080120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4572000" y="299695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endCxn id="3" idx="7"/>
          </p:cNvCxnSpPr>
          <p:nvPr/>
        </p:nvCxnSpPr>
        <p:spPr>
          <a:xfrm flipV="1">
            <a:off x="4641354" y="2101530"/>
            <a:ext cx="970083" cy="968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55976" y="26369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788024" y="19888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R=1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317500" y="2921000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342900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-25000" dirty="0" smtClean="0"/>
              <a:t>0</a:t>
            </a:r>
            <a:endParaRPr lang="ru-RU" sz="2400" baseline="-25000" dirty="0"/>
          </a:p>
        </p:txBody>
      </p:sp>
      <p:sp>
        <p:nvSpPr>
          <p:cNvPr id="23" name="Овал 22"/>
          <p:cNvSpPr/>
          <p:nvPr/>
        </p:nvSpPr>
        <p:spPr>
          <a:xfrm>
            <a:off x="3607321" y="3669407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323528" y="2924944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251520" y="285293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1475656" y="32129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</a:t>
            </a:r>
            <a:endParaRPr lang="ru-RU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44016" y="299695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endParaRPr lang="ru-RU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5004048" y="368741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-25000" dirty="0" smtClean="0"/>
              <a:t>1</a:t>
            </a:r>
            <a:endParaRPr lang="ru-RU" sz="2400" baseline="-25000" dirty="0"/>
          </a:p>
        </p:txBody>
      </p:sp>
      <p:sp>
        <p:nvSpPr>
          <p:cNvPr id="33" name="Овал 32"/>
          <p:cNvSpPr/>
          <p:nvPr/>
        </p:nvSpPr>
        <p:spPr>
          <a:xfrm>
            <a:off x="4932040" y="40050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4" name="Объект 33"/>
          <p:cNvGraphicFramePr>
            <a:graphicFrameLocks noChangeAspect="1"/>
          </p:cNvGraphicFramePr>
          <p:nvPr/>
        </p:nvGraphicFramePr>
        <p:xfrm>
          <a:off x="3707904" y="1124744"/>
          <a:ext cx="5160268" cy="610028"/>
        </p:xfrm>
        <a:graphic>
          <a:graphicData uri="http://schemas.openxmlformats.org/presentationml/2006/ole">
            <p:oleObj spid="_x0000_s4098" name="Equation" r:id="rId3" imgW="2145960" imgH="253800" progId="Equation.3">
              <p:embed/>
            </p:oleObj>
          </a:graphicData>
        </a:graphic>
      </p:graphicFrame>
      <p:graphicFrame>
        <p:nvGraphicFramePr>
          <p:cNvPr id="35" name="Объект 34"/>
          <p:cNvGraphicFramePr>
            <a:graphicFrameLocks noChangeAspect="1"/>
          </p:cNvGraphicFramePr>
          <p:nvPr/>
        </p:nvGraphicFramePr>
        <p:xfrm>
          <a:off x="6359525" y="2060848"/>
          <a:ext cx="2784475" cy="2432050"/>
        </p:xfrm>
        <a:graphic>
          <a:graphicData uri="http://schemas.openxmlformats.org/presentationml/2006/ole">
            <p:oleObj spid="_x0000_s4099" name="Equation" r:id="rId4" imgW="1104840" imgH="965160" progId="Equation.3">
              <p:embed/>
            </p:oleObj>
          </a:graphicData>
        </a:graphic>
      </p:graphicFrame>
      <p:graphicFrame>
        <p:nvGraphicFramePr>
          <p:cNvPr id="36" name="Объект 35"/>
          <p:cNvGraphicFramePr>
            <a:graphicFrameLocks noChangeAspect="1"/>
          </p:cNvGraphicFramePr>
          <p:nvPr/>
        </p:nvGraphicFramePr>
        <p:xfrm>
          <a:off x="0" y="4581128"/>
          <a:ext cx="5889625" cy="673100"/>
        </p:xfrm>
        <a:graphic>
          <a:graphicData uri="http://schemas.openxmlformats.org/presentationml/2006/ole">
            <p:oleObj spid="_x0000_s4100" name="Equation" r:id="rId5" imgW="2336760" imgH="266400" progId="Equation.3">
              <p:embed/>
            </p:oleObj>
          </a:graphicData>
        </a:graphic>
      </p:graphicFrame>
      <p:graphicFrame>
        <p:nvGraphicFramePr>
          <p:cNvPr id="39" name="Объект 38"/>
          <p:cNvGraphicFramePr>
            <a:graphicFrameLocks noChangeAspect="1"/>
          </p:cNvGraphicFramePr>
          <p:nvPr/>
        </p:nvGraphicFramePr>
        <p:xfrm>
          <a:off x="0" y="5301208"/>
          <a:ext cx="9144000" cy="629546"/>
        </p:xfrm>
        <a:graphic>
          <a:graphicData uri="http://schemas.openxmlformats.org/presentationml/2006/ole">
            <p:oleObj spid="_x0000_s4101" name="Equation" r:id="rId6" imgW="369540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Пересечение луча с базовой сферой (продолжение)</a:t>
            </a:r>
            <a:endParaRPr lang="ru-RU" dirty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0" y="2132856"/>
          <a:ext cx="8943975" cy="558800"/>
        </p:xfrm>
        <a:graphic>
          <a:graphicData uri="http://schemas.openxmlformats.org/presentationml/2006/ole">
            <p:oleObj spid="_x0000_s5122" name="Equation" r:id="rId3" imgW="3720960" imgH="253800" progId="Equation.3">
              <p:embed/>
            </p:oleObj>
          </a:graphicData>
        </a:graphic>
      </p:graphicFrame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51520" y="2780928"/>
          <a:ext cx="4824536" cy="2480160"/>
        </p:xfrm>
        <a:graphic>
          <a:graphicData uri="http://schemas.openxmlformats.org/presentationml/2006/ole">
            <p:oleObj spid="_x0000_s5123" name="Equation" r:id="rId4" imgW="1854000" imgH="1041120" progId="Equation.3">
              <p:embed/>
            </p:oleObj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5652120" y="2852936"/>
          <a:ext cx="2379662" cy="2630487"/>
        </p:xfrm>
        <a:graphic>
          <a:graphicData uri="http://schemas.openxmlformats.org/presentationml/2006/ole">
            <p:oleObj spid="_x0000_s5124" name="Equation" r:id="rId5" imgW="914400" imgH="1104840" progId="Equation.3">
              <p:embed/>
            </p:oleObj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6156176" y="5695940"/>
          <a:ext cx="1872208" cy="1162060"/>
        </p:xfrm>
        <a:graphic>
          <a:graphicData uri="http://schemas.openxmlformats.org/presentationml/2006/ole">
            <p:oleObj spid="_x0000_s5125" name="Equation" r:id="rId6" imgW="736560" imgH="45720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5229200"/>
            <a:ext cx="594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D&lt;0 : </a:t>
            </a:r>
            <a:r>
              <a:rPr lang="ru-RU" dirty="0" smtClean="0"/>
              <a:t>нет пересечений</a:t>
            </a:r>
          </a:p>
          <a:p>
            <a:r>
              <a:rPr lang="en-US" dirty="0" smtClean="0"/>
              <a:t>D=0: </a:t>
            </a:r>
            <a:r>
              <a:rPr lang="ru-RU" dirty="0" smtClean="0"/>
              <a:t>прямая касается поверхности сферы</a:t>
            </a:r>
          </a:p>
          <a:p>
            <a:r>
              <a:rPr lang="en-US" dirty="0" smtClean="0"/>
              <a:t>D&gt;0: </a:t>
            </a:r>
            <a:r>
              <a:rPr lang="ru-RU" dirty="0" smtClean="0"/>
              <a:t>прямая пересекает сферу в двух точках</a:t>
            </a:r>
          </a:p>
          <a:p>
            <a:endParaRPr lang="ru-RU" dirty="0" smtClean="0"/>
          </a:p>
          <a:p>
            <a:r>
              <a:rPr lang="en-US" dirty="0" smtClean="0"/>
              <a:t>t0 </a:t>
            </a:r>
            <a:r>
              <a:rPr lang="ru-RU" dirty="0" smtClean="0"/>
              <a:t>и </a:t>
            </a:r>
            <a:r>
              <a:rPr lang="en-US" dirty="0" smtClean="0"/>
              <a:t>t1 </a:t>
            </a:r>
            <a:r>
              <a:rPr lang="ru-RU" dirty="0" smtClean="0"/>
              <a:t>должны быть </a:t>
            </a:r>
            <a:r>
              <a:rPr lang="en-US" dirty="0" smtClean="0"/>
              <a:t>&gt; 0 (</a:t>
            </a:r>
            <a:r>
              <a:rPr lang="ru-RU" dirty="0" smtClean="0"/>
              <a:t>луч пересекает сферу)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Пересечение луча с базовым коническим цилиндром</a:t>
            </a:r>
            <a:endParaRPr lang="ru-RU" dirty="0"/>
          </a:p>
        </p:txBody>
      </p:sp>
      <p:sp>
        <p:nvSpPr>
          <p:cNvPr id="4" name="Дуга 3"/>
          <p:cNvSpPr/>
          <p:nvPr/>
        </p:nvSpPr>
        <p:spPr>
          <a:xfrm>
            <a:off x="5289378" y="2276872"/>
            <a:ext cx="2168392" cy="855944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4718748" y="3988760"/>
            <a:ext cx="3324868" cy="1312448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4718748" y="3988760"/>
            <a:ext cx="3324868" cy="1312448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4716016" y="2688382"/>
            <a:ext cx="573657" cy="19474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6" idx="2"/>
            <a:endCxn id="4" idx="2"/>
          </p:cNvCxnSpPr>
          <p:nvPr/>
        </p:nvCxnSpPr>
        <p:spPr>
          <a:xfrm flipH="1" flipV="1">
            <a:off x="7457770" y="2704844"/>
            <a:ext cx="585846" cy="1940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6372200" y="4221088"/>
            <a:ext cx="1296144" cy="4320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20272" y="436510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r>
              <a:rPr lang="en-US" dirty="0" smtClean="0"/>
              <a:t>=1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6588224" y="242088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=s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6372200" y="3429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H=1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6372200" y="4653136"/>
            <a:ext cx="223224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5220072" y="4653136"/>
            <a:ext cx="115212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6372200" y="1844824"/>
            <a:ext cx="0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6372200" y="2708920"/>
            <a:ext cx="0" cy="1944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Дуга 4"/>
          <p:cNvSpPr/>
          <p:nvPr/>
        </p:nvSpPr>
        <p:spPr>
          <a:xfrm>
            <a:off x="5289378" y="2276872"/>
            <a:ext cx="2168392" cy="855944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6372200" y="17008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5580112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8172400" y="48691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graphicFrame>
        <p:nvGraphicFramePr>
          <p:cNvPr id="44" name="Объект 43"/>
          <p:cNvGraphicFramePr>
            <a:graphicFrameLocks noChangeAspect="1"/>
          </p:cNvGraphicFramePr>
          <p:nvPr/>
        </p:nvGraphicFramePr>
        <p:xfrm>
          <a:off x="179512" y="1988840"/>
          <a:ext cx="3267363" cy="2376264"/>
        </p:xfrm>
        <a:graphic>
          <a:graphicData uri="http://schemas.openxmlformats.org/presentationml/2006/ole">
            <p:oleObj spid="_x0000_s6146" name="Equation" r:id="rId3" imgW="1676160" imgH="1218960" progId="Equation.3">
              <p:embed/>
            </p:oleObj>
          </a:graphicData>
        </a:graphic>
      </p:graphicFrame>
      <p:graphicFrame>
        <p:nvGraphicFramePr>
          <p:cNvPr id="45" name="Объект 44"/>
          <p:cNvGraphicFramePr>
            <a:graphicFrameLocks noChangeAspect="1"/>
          </p:cNvGraphicFramePr>
          <p:nvPr/>
        </p:nvGraphicFramePr>
        <p:xfrm>
          <a:off x="0" y="5733256"/>
          <a:ext cx="8037584" cy="720080"/>
        </p:xfrm>
        <a:graphic>
          <a:graphicData uri="http://schemas.openxmlformats.org/presentationml/2006/ole">
            <p:oleObj spid="_x0000_s6147" name="Equation" r:id="rId4" imgW="2971800" imgH="266400" progId="Equation.3">
              <p:embed/>
            </p:oleObj>
          </a:graphicData>
        </a:graphic>
      </p:graphicFrame>
      <p:cxnSp>
        <p:nvCxnSpPr>
          <p:cNvPr id="54" name="Прямая соединительная линия 53"/>
          <p:cNvCxnSpPr/>
          <p:nvPr/>
        </p:nvCxnSpPr>
        <p:spPr>
          <a:xfrm>
            <a:off x="2117700" y="385710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08104" y="4365104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-25000" dirty="0" smtClean="0"/>
              <a:t>0</a:t>
            </a:r>
            <a:endParaRPr lang="ru-RU" sz="2400" baseline="-25000" dirty="0"/>
          </a:p>
        </p:txBody>
      </p:sp>
      <p:sp>
        <p:nvSpPr>
          <p:cNvPr id="56" name="Овал 55"/>
          <p:cNvSpPr/>
          <p:nvPr/>
        </p:nvSpPr>
        <p:spPr>
          <a:xfrm>
            <a:off x="5407521" y="460551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2123728" y="386104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57"/>
          <p:cNvSpPr/>
          <p:nvPr/>
        </p:nvSpPr>
        <p:spPr>
          <a:xfrm>
            <a:off x="2051720" y="3789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3275856" y="414908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</a:t>
            </a:r>
            <a:endParaRPr lang="ru-RU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944216" y="393305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endParaRPr lang="ru-RU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6588224" y="5157192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-25000" dirty="0" smtClean="0"/>
              <a:t>1</a:t>
            </a:r>
            <a:endParaRPr lang="ru-RU" sz="2400" baseline="-25000" dirty="0"/>
          </a:p>
        </p:txBody>
      </p:sp>
      <p:sp>
        <p:nvSpPr>
          <p:cNvPr id="62" name="Овал 61"/>
          <p:cNvSpPr/>
          <p:nvPr/>
        </p:nvSpPr>
        <p:spPr>
          <a:xfrm>
            <a:off x="6732240" y="494116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 smtClean="0"/>
              <a:t>Пересечение луча с базовым коническим цилиндром</a:t>
            </a:r>
            <a:r>
              <a:rPr lang="en-US" sz="4400" dirty="0" smtClean="0"/>
              <a:t> (</a:t>
            </a:r>
            <a:r>
              <a:rPr lang="ru-RU" sz="4400" dirty="0" smtClean="0"/>
              <a:t>продолжение)</a:t>
            </a:r>
            <a:endParaRPr lang="ru-RU" sz="4400" dirty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467544" y="1844824"/>
          <a:ext cx="8243888" cy="4187825"/>
        </p:xfrm>
        <a:graphic>
          <a:graphicData uri="http://schemas.openxmlformats.org/presentationml/2006/ole">
            <p:oleObj spid="_x0000_s7170" name="Equation" r:id="rId3" imgW="3047760" imgH="15490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Пересечение луча с базовым коническим цилиндром</a:t>
            </a:r>
            <a:r>
              <a:rPr lang="en-US" sz="4000" dirty="0" smtClean="0"/>
              <a:t> (</a:t>
            </a:r>
            <a:r>
              <a:rPr lang="ru-RU" sz="4000" dirty="0" smtClean="0"/>
              <a:t>продолжение)</a:t>
            </a:r>
            <a:endParaRPr lang="ru-RU" sz="3600" dirty="0"/>
          </a:p>
        </p:txBody>
      </p:sp>
      <p:graphicFrame>
        <p:nvGraphicFramePr>
          <p:cNvPr id="8196" name="Object 2"/>
          <p:cNvGraphicFramePr>
            <a:graphicFrameLocks noChangeAspect="1"/>
          </p:cNvGraphicFramePr>
          <p:nvPr/>
        </p:nvGraphicFramePr>
        <p:xfrm>
          <a:off x="-11113" y="2238375"/>
          <a:ext cx="9204326" cy="3398838"/>
        </p:xfrm>
        <a:graphic>
          <a:graphicData uri="http://schemas.openxmlformats.org/presentationml/2006/ole">
            <p:oleObj spid="_x0000_s8196" name="Equation" r:id="rId3" imgW="3403440" imgH="12571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Недостатки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smtClean="0"/>
              <a:t>Методика визуализации, используемая в </a:t>
            </a:r>
            <a:r>
              <a:rPr lang="en-US" sz="2800" smtClean="0"/>
              <a:t>OpenGL</a:t>
            </a:r>
            <a:r>
              <a:rPr lang="ru-RU" sz="2800" smtClean="0"/>
              <a:t>, основана на значительных упрощениях оптических процессов, происходящих в действительности</a:t>
            </a:r>
          </a:p>
          <a:p>
            <a:pPr lvl="1" eaLnBrk="1" hangingPunct="1"/>
            <a:r>
              <a:rPr lang="ru-RU" smtClean="0"/>
              <a:t>Достижение кинематографического качества изображения, создаваемого средствами </a:t>
            </a:r>
            <a:r>
              <a:rPr lang="en-US" smtClean="0"/>
              <a:t>OpenGL </a:t>
            </a:r>
            <a:r>
              <a:rPr lang="ru-RU" smtClean="0"/>
              <a:t>– в общем случае невозможная задача</a:t>
            </a:r>
          </a:p>
          <a:p>
            <a:pPr lvl="2" eaLnBrk="1" hangingPunct="1"/>
            <a:r>
              <a:rPr lang="ru-RU" sz="2000" smtClean="0"/>
              <a:t>Хотя возможности, предоставляемые шейдерами в настоящее время позволяют значительно сократить этот разрыв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Пересечение луча с базовым коническим цилиндром</a:t>
            </a:r>
            <a:r>
              <a:rPr lang="en-US" sz="4000" dirty="0" smtClean="0"/>
              <a:t> (</a:t>
            </a:r>
            <a:r>
              <a:rPr lang="ru-RU" sz="4000" dirty="0" smtClean="0"/>
              <a:t>продолжение)</a:t>
            </a:r>
            <a:endParaRPr lang="ru-RU" sz="3600" dirty="0"/>
          </a:p>
        </p:txBody>
      </p:sp>
      <p:graphicFrame>
        <p:nvGraphicFramePr>
          <p:cNvPr id="8196" name="Object 2"/>
          <p:cNvGraphicFramePr>
            <a:graphicFrameLocks noChangeAspect="1"/>
          </p:cNvGraphicFramePr>
          <p:nvPr/>
        </p:nvGraphicFramePr>
        <p:xfrm>
          <a:off x="323529" y="1988840"/>
          <a:ext cx="2643322" cy="2952328"/>
        </p:xfrm>
        <a:graphic>
          <a:graphicData uri="http://schemas.openxmlformats.org/presentationml/2006/ole">
            <p:oleObj spid="_x0000_s9218" name="Equation" r:id="rId3" imgW="1295280" imgH="1447560" progId="Equation.3">
              <p:embed/>
            </p:oleObj>
          </a:graphicData>
        </a:graphic>
      </p:graphicFrame>
      <p:graphicFrame>
        <p:nvGraphicFramePr>
          <p:cNvPr id="9219" name="Object 2"/>
          <p:cNvGraphicFramePr>
            <a:graphicFrameLocks noChangeAspect="1"/>
          </p:cNvGraphicFramePr>
          <p:nvPr/>
        </p:nvGraphicFramePr>
        <p:xfrm>
          <a:off x="5292080" y="1844824"/>
          <a:ext cx="2379663" cy="2630487"/>
        </p:xfrm>
        <a:graphic>
          <a:graphicData uri="http://schemas.openxmlformats.org/presentationml/2006/ole">
            <p:oleObj spid="_x0000_s9219" name="Equation" r:id="rId4" imgW="914400" imgH="1104840" progId="Equation.3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103674"/>
            <a:ext cx="6012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D&lt;0 : </a:t>
            </a:r>
            <a:r>
              <a:rPr lang="ru-RU" dirty="0" smtClean="0"/>
              <a:t>нет пересечений</a:t>
            </a:r>
          </a:p>
          <a:p>
            <a:r>
              <a:rPr lang="en-US" dirty="0" smtClean="0"/>
              <a:t>D=0: </a:t>
            </a:r>
            <a:r>
              <a:rPr lang="ru-RU" dirty="0" smtClean="0"/>
              <a:t>прямая касается боковую поверхность</a:t>
            </a:r>
          </a:p>
          <a:p>
            <a:r>
              <a:rPr lang="en-US" dirty="0" smtClean="0"/>
              <a:t>D&gt;0: </a:t>
            </a:r>
            <a:r>
              <a:rPr lang="ru-RU" dirty="0" smtClean="0"/>
              <a:t>прямая пересекает поверхность в двух точках</a:t>
            </a:r>
          </a:p>
          <a:p>
            <a:endParaRPr lang="ru-RU" dirty="0" smtClean="0"/>
          </a:p>
          <a:p>
            <a:r>
              <a:rPr lang="en-US" dirty="0" smtClean="0"/>
              <a:t>t0 </a:t>
            </a:r>
            <a:r>
              <a:rPr lang="ru-RU" dirty="0" smtClean="0"/>
              <a:t>и </a:t>
            </a:r>
            <a:r>
              <a:rPr lang="en-US" dirty="0" smtClean="0"/>
              <a:t>t1 </a:t>
            </a:r>
            <a:r>
              <a:rPr lang="ru-RU" dirty="0" smtClean="0"/>
              <a:t>должны быть </a:t>
            </a:r>
            <a:r>
              <a:rPr lang="en-US" dirty="0" smtClean="0"/>
              <a:t>&gt; 0 (</a:t>
            </a:r>
            <a:r>
              <a:rPr lang="ru-RU" dirty="0" smtClean="0"/>
              <a:t>луч пересекает поверхность)</a:t>
            </a:r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6444208" y="4725144"/>
          <a:ext cx="1871663" cy="1711325"/>
        </p:xfrm>
        <a:graphic>
          <a:graphicData uri="http://schemas.openxmlformats.org/presentationml/2006/ole">
            <p:oleObj spid="_x0000_s9220" name="Equation" r:id="rId5" imgW="736560" imgH="6728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Пересечение луча с произвольно трансформированным объектом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Пусть к объекту применена некоторая трансформация </a:t>
            </a:r>
            <a:r>
              <a:rPr lang="en-US" dirty="0" smtClean="0"/>
              <a:t>T</a:t>
            </a:r>
          </a:p>
          <a:p>
            <a:r>
              <a:rPr lang="ru-RU" dirty="0" smtClean="0"/>
              <a:t>Для нахождения точки пересечения можно применить трансформацию, обратную </a:t>
            </a:r>
            <a:r>
              <a:rPr lang="en-US" dirty="0" smtClean="0"/>
              <a:t>T</a:t>
            </a:r>
            <a:r>
              <a:rPr lang="ru-RU" dirty="0" smtClean="0"/>
              <a:t>, к лучу и найти точку пересечения трансформированного луча с объектом</a:t>
            </a:r>
          </a:p>
          <a:p>
            <a:pPr lvl="1"/>
            <a:r>
              <a:rPr lang="ru-RU" dirty="0" smtClean="0"/>
              <a:t>Если преобразование </a:t>
            </a:r>
            <a:r>
              <a:rPr lang="en-US" dirty="0" smtClean="0"/>
              <a:t>T </a:t>
            </a:r>
            <a:r>
              <a:rPr lang="ru-RU" dirty="0" smtClean="0"/>
              <a:t>задано матрицей </a:t>
            </a:r>
            <a:r>
              <a:rPr lang="en-US" dirty="0" smtClean="0"/>
              <a:t>M</a:t>
            </a:r>
            <a:r>
              <a:rPr lang="ru-RU" dirty="0" smtClean="0"/>
              <a:t>, то для нахождения обратного преобразования луча нужно найти матрицу </a:t>
            </a:r>
            <a:r>
              <a:rPr lang="en-US" dirty="0" smtClean="0"/>
              <a:t>M</a:t>
            </a:r>
            <a:r>
              <a:rPr lang="ru-RU" baseline="30000" dirty="0" smtClean="0"/>
              <a:t>-1</a:t>
            </a:r>
            <a:r>
              <a:rPr lang="en-US" dirty="0" smtClean="0"/>
              <a:t> </a:t>
            </a:r>
            <a:r>
              <a:rPr lang="ru-RU" dirty="0" smtClean="0"/>
              <a:t>и применить данную матрицу к точке испускания луча и его направлению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Преимущества данного способа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Трансформация луча проще трансформации объекта</a:t>
            </a:r>
          </a:p>
          <a:p>
            <a:pPr lvl="1"/>
            <a:r>
              <a:rPr lang="ru-RU" dirty="0" smtClean="0"/>
              <a:t>Как до, так и после трансформации луч задается точкой испускания и направлением</a:t>
            </a:r>
          </a:p>
          <a:p>
            <a:r>
              <a:rPr lang="ru-RU" dirty="0" smtClean="0"/>
              <a:t>Найти точки пересечения луча с базовым объектом может оказаться проще, чем найти пересечения с произвольно трансформированным объектом</a:t>
            </a:r>
            <a:endParaRPr lang="ru-RU" dirty="0"/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4860032" y="5373216"/>
          <a:ext cx="1630907" cy="1152128"/>
        </p:xfrm>
        <a:graphic>
          <a:graphicData uri="http://schemas.openxmlformats.org/presentationml/2006/ole">
            <p:oleObj spid="_x0000_s10244" name="Equation" r:id="rId3" imgW="64764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луча с полигональными сетками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Для нахождения точек пересечения луча с полигональной сеткой необходимо найти точки пересечения со всеми ее гранями</a:t>
            </a:r>
          </a:p>
          <a:p>
            <a:pPr lvl="1"/>
            <a:r>
              <a:rPr lang="ru-RU" dirty="0" smtClean="0"/>
              <a:t>Треугольные грани упрощают нахождение точек пересечения</a:t>
            </a:r>
          </a:p>
          <a:p>
            <a:pPr lvl="1"/>
            <a:r>
              <a:rPr lang="ru-RU" dirty="0" smtClean="0"/>
              <a:t>На практике полный перебор всех граней сетки не применяется в виду низкого быстродействия</a:t>
            </a:r>
          </a:p>
          <a:p>
            <a:pPr lvl="2"/>
            <a:r>
              <a:rPr lang="ru-RU" dirty="0" smtClean="0"/>
              <a:t>Сетка представляется в виде дерева, что сокращает сложность задачи с</a:t>
            </a:r>
            <a:r>
              <a:rPr lang="en-US" dirty="0" smtClean="0"/>
              <a:t> O(N) </a:t>
            </a:r>
            <a:r>
              <a:rPr lang="ru-RU" dirty="0" smtClean="0"/>
              <a:t>до </a:t>
            </a:r>
            <a:r>
              <a:rPr lang="en-US" dirty="0" smtClean="0"/>
              <a:t>O(</a:t>
            </a:r>
            <a:r>
              <a:rPr lang="en-US" dirty="0" err="1" smtClean="0"/>
              <a:t>logN</a:t>
            </a:r>
            <a:r>
              <a:rPr lang="en-US" dirty="0" smtClean="0"/>
              <a:t>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/>
          <p:cNvCxnSpPr/>
          <p:nvPr/>
        </p:nvCxnSpPr>
        <p:spPr>
          <a:xfrm>
            <a:off x="6997824" y="3717032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Пересечение луча с треугольником</a:t>
            </a:r>
            <a:endParaRPr lang="ru-RU" dirty="0"/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3923928" y="242088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3923928" y="4653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8028384" y="4581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6804248" y="19888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6565776" y="357301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endParaRPr lang="ru-RU" sz="2400" dirty="0"/>
          </a:p>
        </p:txBody>
      </p:sp>
      <p:sp>
        <p:nvSpPr>
          <p:cNvPr id="36" name="Овал 35"/>
          <p:cNvSpPr/>
          <p:nvPr/>
        </p:nvSpPr>
        <p:spPr>
          <a:xfrm>
            <a:off x="6925816" y="364502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2749352" y="2708920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2749352" y="2708920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2677344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3901480" y="299695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</a:t>
            </a:r>
            <a:endParaRPr lang="ru-RU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569840" y="278092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endParaRPr lang="ru-RU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0" y="3356992"/>
            <a:ext cx="3923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Найти точку </a:t>
            </a:r>
            <a:r>
              <a:rPr lang="en-US" dirty="0" smtClean="0"/>
              <a:t>P</a:t>
            </a:r>
            <a:r>
              <a:rPr lang="ru-RU" dirty="0" smtClean="0"/>
              <a:t> пересечения с плоскостью треугольника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Определить принадлежность данной точки внутренней области треугольника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Вычислить интерполированные значения атрибутов вершин (цвет, нормаль и др.) в точке пересечения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Нахождение точки пересечение луча с плоскостью треугольника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Найти уравнение плоскости треугольника</a:t>
            </a:r>
          </a:p>
          <a:p>
            <a:pPr lvl="1"/>
            <a:r>
              <a:rPr lang="ru-RU" dirty="0" smtClean="0"/>
              <a:t>Вычислить нормаль через векторное произведение двух сторон треугольника (коэффициенты </a:t>
            </a:r>
            <a:r>
              <a:rPr lang="en-US" dirty="0" smtClean="0"/>
              <a:t>A, B, C)</a:t>
            </a:r>
            <a:endParaRPr lang="ru-RU" dirty="0" smtClean="0"/>
          </a:p>
          <a:p>
            <a:pPr lvl="1"/>
            <a:r>
              <a:rPr lang="ru-RU" dirty="0" smtClean="0"/>
              <a:t>Вычислить скалярное произведение нормали и любой из вершин треугольника (коэффициент </a:t>
            </a:r>
            <a:r>
              <a:rPr lang="en-US" dirty="0" smtClean="0"/>
              <a:t>–D)</a:t>
            </a:r>
          </a:p>
          <a:p>
            <a:r>
              <a:rPr lang="ru-RU" dirty="0" smtClean="0"/>
              <a:t>Найти точку пересечения луча с плоскостью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 smtClean="0"/>
              <a:t>Определение принадлежности точки внутренней области треугольника</a:t>
            </a:r>
            <a:endParaRPr lang="ru-RU" sz="4400" dirty="0"/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3203848" y="2348880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59832" y="4653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308304" y="4509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1916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306896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6205736" y="357301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3"/>
          </p:cNvCxnSpPr>
          <p:nvPr/>
        </p:nvCxnSpPr>
        <p:spPr>
          <a:xfrm flipH="1" flipV="1">
            <a:off x="6300192" y="4005064"/>
            <a:ext cx="511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4" idx="2"/>
          </p:cNvCxnSpPr>
          <p:nvPr/>
        </p:nvCxnSpPr>
        <p:spPr>
          <a:xfrm flipV="1">
            <a:off x="3203848" y="3629025"/>
            <a:ext cx="3101702" cy="9521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4208" y="40770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</a:t>
            </a:r>
            <a:r>
              <a:rPr lang="en-US" baseline="-25000" dirty="0" err="1" smtClean="0"/>
              <a:t>AB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323528" y="227687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Точка </a:t>
            </a:r>
            <a:r>
              <a:rPr lang="en-US" dirty="0" smtClean="0"/>
              <a:t>P </a:t>
            </a:r>
            <a:r>
              <a:rPr lang="ru-RU" dirty="0" smtClean="0"/>
              <a:t>лежит внутри треугольника, если </a:t>
            </a:r>
            <a:r>
              <a:rPr lang="en-US" dirty="0" smtClean="0"/>
              <a:t> </a:t>
            </a:r>
            <a:r>
              <a:rPr lang="ru-RU" dirty="0" smtClean="0"/>
              <a:t>одновременно выполняются условия:</a:t>
            </a:r>
            <a:endParaRPr lang="ru-RU" dirty="0"/>
          </a:p>
        </p:txBody>
      </p:sp>
      <p:graphicFrame>
        <p:nvGraphicFramePr>
          <p:cNvPr id="22" name="Объект 21"/>
          <p:cNvGraphicFramePr>
            <a:graphicFrameLocks noChangeAspect="1"/>
          </p:cNvGraphicFramePr>
          <p:nvPr/>
        </p:nvGraphicFramePr>
        <p:xfrm>
          <a:off x="1" y="3284984"/>
          <a:ext cx="1979712" cy="1679366"/>
        </p:xfrm>
        <a:graphic>
          <a:graphicData uri="http://schemas.openxmlformats.org/presentationml/2006/ole">
            <p:oleObj spid="_x0000_s12290" name="Equation" r:id="rId3" imgW="838080" imgH="711000" progId="Equation.3">
              <p:embed/>
            </p:oleObj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0" y="5013176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r>
              <a:rPr lang="ru-RU" baseline="-25000" dirty="0" smtClean="0"/>
              <a:t>*</a:t>
            </a:r>
            <a:r>
              <a:rPr lang="en-US" dirty="0" smtClean="0"/>
              <a:t> </a:t>
            </a:r>
            <a:r>
              <a:rPr lang="ru-RU" dirty="0" smtClean="0"/>
              <a:t>– перпендикуляры к ребрам треугольника, лежащие в его плоскости</a:t>
            </a:r>
          </a:p>
        </p:txBody>
      </p:sp>
      <p:graphicFrame>
        <p:nvGraphicFramePr>
          <p:cNvPr id="24" name="Объект 23"/>
          <p:cNvGraphicFramePr>
            <a:graphicFrameLocks noChangeAspect="1"/>
          </p:cNvGraphicFramePr>
          <p:nvPr/>
        </p:nvGraphicFramePr>
        <p:xfrm>
          <a:off x="323528" y="5377126"/>
          <a:ext cx="1784549" cy="1480874"/>
        </p:xfrm>
        <a:graphic>
          <a:graphicData uri="http://schemas.openxmlformats.org/presentationml/2006/ole">
            <p:oleObj spid="_x0000_s12291" name="Equation" r:id="rId4" imgW="825480" imgH="685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Интерполяция атрибутов вершин</a:t>
            </a:r>
            <a:endParaRPr lang="ru-RU" dirty="0"/>
          </a:p>
        </p:txBody>
      </p:sp>
      <p:sp>
        <p:nvSpPr>
          <p:cNvPr id="3" name="Равнобедренный треугольник 2"/>
          <p:cNvSpPr/>
          <p:nvPr/>
        </p:nvSpPr>
        <p:spPr>
          <a:xfrm>
            <a:off x="4355976" y="2276872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460432" y="44371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236296" y="18448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444208" y="314096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</a:t>
            </a:r>
            <a:endParaRPr lang="ru-RU" sz="2400" dirty="0"/>
          </a:p>
        </p:txBody>
      </p:sp>
      <p:sp>
        <p:nvSpPr>
          <p:cNvPr id="7" name="Овал 6"/>
          <p:cNvSpPr/>
          <p:nvPr/>
        </p:nvSpPr>
        <p:spPr>
          <a:xfrm>
            <a:off x="6588224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6516216" y="3933056"/>
            <a:ext cx="51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3" idx="2"/>
          </p:cNvCxnSpPr>
          <p:nvPr/>
        </p:nvCxnSpPr>
        <p:spPr>
          <a:xfrm flipV="1">
            <a:off x="4355976" y="3573016"/>
            <a:ext cx="2304256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39952" y="407707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524328" y="3284984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P’</a:t>
            </a:r>
            <a:endParaRPr lang="ru-RU" sz="2400" dirty="0"/>
          </a:p>
        </p:txBody>
      </p:sp>
      <p:sp>
        <p:nvSpPr>
          <p:cNvPr id="14" name="Овал 13"/>
          <p:cNvSpPr/>
          <p:nvPr/>
        </p:nvSpPr>
        <p:spPr>
          <a:xfrm>
            <a:off x="7380312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3" idx="0"/>
            <a:endCxn id="3" idx="3"/>
          </p:cNvCxnSpPr>
          <p:nvPr/>
        </p:nvCxnSpPr>
        <p:spPr>
          <a:xfrm>
            <a:off x="7457435" y="2276872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08304" y="4509120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ru-RU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6156176" y="4005064"/>
          <a:ext cx="288032" cy="489654"/>
        </p:xfrm>
        <a:graphic>
          <a:graphicData uri="http://schemas.openxmlformats.org/presentationml/2006/ole">
            <p:oleObj spid="_x0000_s13314" name="Equation" r:id="rId3" imgW="126720" imgH="215640" progId="Equation.3">
              <p:embed/>
            </p:oleObj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/>
        </p:nvGraphicFramePr>
        <p:xfrm>
          <a:off x="0" y="1844824"/>
          <a:ext cx="5362575" cy="2862262"/>
        </p:xfrm>
        <a:graphic>
          <a:graphicData uri="http://schemas.openxmlformats.org/presentationml/2006/ole">
            <p:oleObj spid="_x0000_s13315" name="Equation" r:id="rId4" imgW="2806560" imgH="1498320" progId="Equation.3">
              <p:embed/>
            </p:oleObj>
          </a:graphicData>
        </a:graphic>
      </p:graphicFrame>
      <p:graphicFrame>
        <p:nvGraphicFramePr>
          <p:cNvPr id="24" name="Объект 23"/>
          <p:cNvGraphicFramePr>
            <a:graphicFrameLocks noChangeAspect="1"/>
          </p:cNvGraphicFramePr>
          <p:nvPr/>
        </p:nvGraphicFramePr>
        <p:xfrm>
          <a:off x="0" y="4869160"/>
          <a:ext cx="8479837" cy="1355873"/>
        </p:xfrm>
        <a:graphic>
          <a:graphicData uri="http://schemas.openxmlformats.org/presentationml/2006/ole">
            <p:oleObj spid="_x0000_s13317" name="Equation" r:id="rId5" imgW="4597200" imgH="736560" progId="Equation.3">
              <p:embed/>
            </p:oleObj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707904" y="616530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</a:t>
            </a:r>
            <a:r>
              <a:rPr lang="en-US" dirty="0" smtClean="0"/>
              <a:t>AP</a:t>
            </a:r>
            <a:r>
              <a:rPr lang="en-US" dirty="0" smtClean="0">
                <a:latin typeface="Calibri"/>
                <a:cs typeface="Calibri"/>
              </a:rPr>
              <a:t>•</a:t>
            </a:r>
            <a:r>
              <a:rPr lang="en-US" dirty="0" smtClean="0"/>
              <a:t>DC&lt;0</a:t>
            </a:r>
            <a:r>
              <a:rPr lang="ru-RU" dirty="0" smtClean="0"/>
              <a:t> точка </a:t>
            </a:r>
            <a:r>
              <a:rPr lang="en-US" dirty="0" smtClean="0"/>
              <a:t>P </a:t>
            </a:r>
            <a:r>
              <a:rPr lang="ru-RU" dirty="0" smtClean="0"/>
              <a:t>находится вне треугольника </a:t>
            </a:r>
            <a:r>
              <a:rPr lang="en-US" dirty="0" smtClean="0"/>
              <a:t>ABC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5148064" y="400506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α</a:t>
            </a:r>
            <a:endParaRPr lang="ru-RU" dirty="0"/>
          </a:p>
        </p:txBody>
      </p:sp>
      <p:sp>
        <p:nvSpPr>
          <p:cNvPr id="27" name="Дуга 26"/>
          <p:cNvSpPr/>
          <p:nvPr/>
        </p:nvSpPr>
        <p:spPr>
          <a:xfrm>
            <a:off x="4499992" y="4077072"/>
            <a:ext cx="720080" cy="720080"/>
          </a:xfrm>
          <a:prstGeom prst="arc">
            <a:avLst>
              <a:gd name="adj1" fmla="val 17280114"/>
              <a:gd name="adj2" fmla="val 36243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Интерполяция атрибутов вершин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С каждой вершиной сетки можно связать некоторый набор атрибутов (цвет, нормаль, текстурные координаты и т.п.)</a:t>
            </a:r>
          </a:p>
          <a:p>
            <a:r>
              <a:rPr lang="ru-RU" dirty="0" smtClean="0"/>
              <a:t>В точке пересечения луча и треугольной грани сетки вычисляются весовые коэффициенты </a:t>
            </a:r>
            <a:r>
              <a:rPr lang="en-US" dirty="0" smtClean="0"/>
              <a:t>k</a:t>
            </a:r>
            <a:r>
              <a:rPr lang="en-US" baseline="-25000" dirty="0" smtClean="0"/>
              <a:t>A</a:t>
            </a:r>
            <a:r>
              <a:rPr lang="en-US" dirty="0" smtClean="0"/>
              <a:t>,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,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C</a:t>
            </a:r>
            <a:endParaRPr lang="ru-RU" dirty="0" smtClean="0"/>
          </a:p>
          <a:p>
            <a:pPr lvl="1"/>
            <a:r>
              <a:rPr lang="ru-RU" dirty="0" smtClean="0"/>
              <a:t>Сумма коэффициентов </a:t>
            </a:r>
            <a:r>
              <a:rPr lang="en-US" dirty="0" smtClean="0"/>
              <a:t>k</a:t>
            </a:r>
            <a:r>
              <a:rPr lang="en-US" baseline="-25000" dirty="0" smtClean="0"/>
              <a:t>A</a:t>
            </a:r>
            <a:r>
              <a:rPr lang="en-US" dirty="0" smtClean="0"/>
              <a:t>,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,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C</a:t>
            </a:r>
            <a:r>
              <a:rPr lang="en-US" baseline="-25000" dirty="0" smtClean="0"/>
              <a:t> </a:t>
            </a:r>
            <a:r>
              <a:rPr lang="ru-RU" dirty="0" smtClean="0"/>
              <a:t>для любой</a:t>
            </a:r>
            <a:r>
              <a:rPr lang="en-US" dirty="0" smtClean="0"/>
              <a:t> </a:t>
            </a:r>
            <a:r>
              <a:rPr lang="ru-RU" dirty="0" smtClean="0"/>
              <a:t>точки треугольника равна 1, а сами коэффициенты находятся в диапазоне от 0 до 1</a:t>
            </a:r>
          </a:p>
          <a:p>
            <a:r>
              <a:rPr lang="ru-RU" dirty="0" smtClean="0"/>
              <a:t>Данные коэффициенты используются для вычисления взвешенного (интерполированного) значения атрибутов вершин в точке пересечения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Расчет освещения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Существуют алгоритмы синтеза трехмерных изображений, более точно моделирующие физические законы распространения и взаимодействия света с объектами</a:t>
            </a:r>
          </a:p>
          <a:p>
            <a:pPr lvl="1" eaLnBrk="1" hangingPunct="1"/>
            <a:r>
              <a:rPr lang="ru-RU" smtClean="0"/>
              <a:t>Трассировка лучей </a:t>
            </a:r>
            <a:r>
              <a:rPr lang="en-US" smtClean="0"/>
              <a:t>Ray-tracing</a:t>
            </a:r>
            <a:endParaRPr lang="ru-RU" smtClean="0"/>
          </a:p>
          <a:p>
            <a:pPr lvl="1" eaLnBrk="1" hangingPunct="1"/>
            <a:r>
              <a:rPr lang="ru-RU" smtClean="0"/>
              <a:t>Алгоритмы расчета глобального освещения</a:t>
            </a:r>
            <a:endParaRPr lang="en-US" smtClean="0"/>
          </a:p>
          <a:p>
            <a:pPr lvl="1" eaLnBrk="1" hangingPunct="1"/>
            <a:r>
              <a:rPr lang="ru-RU" smtClean="0"/>
              <a:t>Фотонные карты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Расчет прямого освещения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 столкновении луча с поверхностью выполняется суммарный вклад источников света в освещенность данной точки поверхности</a:t>
            </a:r>
          </a:p>
          <a:p>
            <a:pPr lvl="1"/>
            <a:r>
              <a:rPr lang="ru-RU" dirty="0" smtClean="0"/>
              <a:t>Строятся вторичные лучи из точки столкновения по направлению к источникам света</a:t>
            </a:r>
          </a:p>
          <a:p>
            <a:pPr lvl="1"/>
            <a:r>
              <a:rPr lang="ru-RU" dirty="0" smtClean="0"/>
              <a:t>Вычисляется расчет освещения с использованием заданной модели освещения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 вычисления диффузной составляющей отраженного света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5975648" y="4005064"/>
            <a:ext cx="3168352" cy="18002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5399584" y="2132856"/>
            <a:ext cx="576064" cy="57606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16-конечная звезда 6"/>
          <p:cNvSpPr/>
          <p:nvPr/>
        </p:nvSpPr>
        <p:spPr>
          <a:xfrm>
            <a:off x="2807296" y="4293096"/>
            <a:ext cx="720080" cy="720080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2663280" y="2060848"/>
            <a:ext cx="936104" cy="936104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3167336" y="2564904"/>
            <a:ext cx="3744416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6839744" y="3645024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9744" y="342900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5687616" y="2420888"/>
            <a:ext cx="1224136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3167336" y="4077072"/>
            <a:ext cx="3744416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63680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6056" y="39957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11552" y="33569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v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5" name="Объект 24"/>
          <p:cNvGraphicFramePr>
            <a:graphicFrameLocks noChangeAspect="1"/>
          </p:cNvGraphicFramePr>
          <p:nvPr/>
        </p:nvGraphicFramePr>
        <p:xfrm>
          <a:off x="0" y="5517232"/>
          <a:ext cx="6579695" cy="1340768"/>
        </p:xfrm>
        <a:graphic>
          <a:graphicData uri="http://schemas.openxmlformats.org/presentationml/2006/ole">
            <p:oleObj spid="_x0000_s14338" name="Equation" r:id="rId3" imgW="3365280" imgH="685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Отбрасывание теней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затененности точки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точку поверхности попадает свет от источника, если луч, испущенный из данной точки по направлению к источнику не встречает на своем пути препятствий</a:t>
            </a:r>
          </a:p>
          <a:p>
            <a:pPr lvl="1"/>
            <a:r>
              <a:rPr lang="ru-RU" dirty="0" smtClean="0"/>
              <a:t>Отсутствуют пересечения луча с объектами сцены</a:t>
            </a:r>
          </a:p>
          <a:p>
            <a:pPr lvl="1"/>
            <a:r>
              <a:rPr lang="ru-RU" dirty="0" smtClean="0"/>
              <a:t>Объекты «за источником света» не отбрасывают тени (</a:t>
            </a:r>
            <a:r>
              <a:rPr lang="en-US" dirty="0" smtClean="0"/>
              <a:t>t </a:t>
            </a:r>
            <a:r>
              <a:rPr lang="ru-RU" dirty="0" smtClean="0"/>
              <a:t>пересечения </a:t>
            </a:r>
            <a:r>
              <a:rPr lang="en-US" dirty="0" smtClean="0"/>
              <a:t>&gt; 1)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/>
          <p:nvPr/>
        </p:nvSpPr>
        <p:spPr>
          <a:xfrm rot="8082189">
            <a:off x="2850023" y="892401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4211960" y="4697760"/>
            <a:ext cx="4104456" cy="21602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лыбающееся лицо 4"/>
          <p:cNvSpPr/>
          <p:nvPr/>
        </p:nvSpPr>
        <p:spPr>
          <a:xfrm>
            <a:off x="683568" y="2996952"/>
            <a:ext cx="1080120" cy="10801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3851920" y="2060848"/>
            <a:ext cx="936104" cy="93610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8082189">
            <a:off x="4578216" y="2476576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835696" y="3717032"/>
            <a:ext cx="3816424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3635896" y="1435515"/>
            <a:ext cx="2016224" cy="328962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4283968" y="2492896"/>
            <a:ext cx="1368152" cy="22322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4" idx="1"/>
          </p:cNvCxnSpPr>
          <p:nvPr/>
        </p:nvCxnSpPr>
        <p:spPr>
          <a:xfrm>
            <a:off x="1907704" y="3717032"/>
            <a:ext cx="2905340" cy="1297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3995936" y="1196752"/>
            <a:ext cx="817108" cy="381736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4" idx="1"/>
          </p:cNvCxnSpPr>
          <p:nvPr/>
        </p:nvCxnSpPr>
        <p:spPr>
          <a:xfrm flipH="1" flipV="1">
            <a:off x="4283968" y="2492896"/>
            <a:ext cx="529076" cy="25212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Умножение 23"/>
          <p:cNvSpPr/>
          <p:nvPr/>
        </p:nvSpPr>
        <p:spPr>
          <a:xfrm>
            <a:off x="4788024" y="3429000"/>
            <a:ext cx="360040" cy="36004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2915816" y="48691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Тени нет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Глобальная освещеность</a:t>
            </a:r>
            <a:br>
              <a:rPr lang="ru-RU"/>
            </a:br>
            <a:r>
              <a:rPr lang="ru-RU"/>
              <a:t>(</a:t>
            </a:r>
            <a:r>
              <a:rPr lang="en-US"/>
              <a:t>Global Illumination)</a:t>
            </a: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smtClean="0"/>
              <a:t>Трассировка лучей учитывает лишь прямую освещенность поверхностей источниками света</a:t>
            </a:r>
          </a:p>
          <a:p>
            <a:pPr lvl="1" eaLnBrk="1" hangingPunct="1"/>
            <a:r>
              <a:rPr lang="ru-RU" smtClean="0"/>
              <a:t>В реальности рассеянный свет от освещенных объектов вносит вклад в формирование цвета объектов, расположенных неподалеку</a:t>
            </a:r>
          </a:p>
          <a:p>
            <a:pPr lvl="1" eaLnBrk="1" hangingPunct="1"/>
            <a:r>
              <a:rPr lang="ru-RU" smtClean="0"/>
              <a:t>В итоге это приводит к резким теням и к недостаточной освещенности участков сцены, на которые не попадают прямые лучи от источника света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628775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613" y="1628775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2138" y="1844675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2138" y="1844675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Direct Illumination </a:t>
            </a:r>
            <a:r>
              <a:rPr lang="ru-RU"/>
              <a:t>и </a:t>
            </a:r>
            <a:r>
              <a:rPr lang="en-US"/>
              <a:t>Global Illumination</a:t>
            </a:r>
            <a:endParaRPr lang="ru-RU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mtClean="0"/>
              <a:t>Алгоритмы расчета глобальной освещенности с некоторым приближением учитывают распределение световой энергии между поверхностями сцены, решая </a:t>
            </a:r>
            <a:r>
              <a:rPr lang="ru-RU" b="1" smtClean="0">
                <a:solidFill>
                  <a:schemeClr val="hlink"/>
                </a:solidFill>
              </a:rPr>
              <a:t>уравнение рендеринга</a:t>
            </a:r>
            <a:r>
              <a:rPr lang="ru-RU" smtClean="0"/>
              <a:t> с заданной точностью</a:t>
            </a:r>
            <a:endParaRPr lang="ru-RU" b="1" smtClean="0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 smtClean="0"/>
              <a:t>В частности, это позволяет учесть вклад диффузной составляющей отраженного света в формирование реалистичного изображения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Уравнение рендеринга (</a:t>
            </a:r>
            <a:r>
              <a:rPr lang="en-US"/>
              <a:t>Rendering Equation)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smtClean="0"/>
              <a:t>Данное уравнение теоретически описывает поток световой энергии проходящий через сцену</a:t>
            </a:r>
          </a:p>
          <a:p>
            <a:pPr lvl="1" eaLnBrk="1" hangingPunct="1">
              <a:lnSpc>
                <a:spcPct val="90000"/>
              </a:lnSpc>
            </a:pPr>
            <a:r>
              <a:rPr lang="ru-RU" smtClean="0"/>
              <a:t>Основывается на физической природе света и законе сохранения энергии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smtClean="0"/>
              <a:t>В данной точке и направлении интенсивность исходящего света равна сумме </a:t>
            </a:r>
            <a:r>
              <a:rPr lang="ru-RU" b="1" smtClean="0"/>
              <a:t>испускаемого</a:t>
            </a:r>
            <a:r>
              <a:rPr lang="ru-RU" smtClean="0"/>
              <a:t> и </a:t>
            </a:r>
            <a:r>
              <a:rPr lang="ru-RU" b="1" smtClean="0"/>
              <a:t>отраженного</a:t>
            </a:r>
            <a:r>
              <a:rPr lang="ru-RU" smtClean="0"/>
              <a:t> телом света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 smtClean="0"/>
              <a:t>Отраженный свет, в свою очередь, - это произведение суммарной интенсивности света, поступающего со всех направлений, коэффициента отражение материала и функции, зависящей от угла поступающего света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Алгоритмы, учитывающие глобальное освещение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Данные алгоритмы являются частными решениями уравнения рендеринга</a:t>
            </a:r>
          </a:p>
          <a:p>
            <a:pPr lvl="1" eaLnBrk="1" hangingPunct="1"/>
            <a:r>
              <a:rPr lang="en-US" smtClean="0"/>
              <a:t>Radiocity</a:t>
            </a:r>
            <a:endParaRPr lang="ru-RU" smtClean="0"/>
          </a:p>
          <a:p>
            <a:pPr lvl="1" eaLnBrk="1" hangingPunct="1"/>
            <a:r>
              <a:rPr lang="en-US" smtClean="0"/>
              <a:t>Photon mapping</a:t>
            </a:r>
          </a:p>
          <a:p>
            <a:pPr lvl="1" eaLnBrk="1" hangingPunct="1"/>
            <a:r>
              <a:rPr lang="en-US" smtClean="0"/>
              <a:t>Ambient occlusion</a:t>
            </a:r>
          </a:p>
          <a:p>
            <a:pPr lvl="1" eaLnBrk="1" hangingPunct="1"/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Radiocity</a:t>
            </a:r>
            <a:endParaRPr lang="ru-RU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Используется для расчета вклада диффузной составляющей света, отраженного от объектов, в освещенность сцены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1125538"/>
            <a:ext cx="66246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Принцип трассировки лучей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 smtClean="0">
                <a:solidFill>
                  <a:schemeClr val="hlink"/>
                </a:solidFill>
              </a:rPr>
              <a:t>Трассировка лучей</a:t>
            </a:r>
            <a:r>
              <a:rPr lang="ru-RU" smtClean="0"/>
              <a:t> (</a:t>
            </a:r>
            <a:r>
              <a:rPr lang="en-US" smtClean="0"/>
              <a:t>Ray tracing</a:t>
            </a:r>
            <a:r>
              <a:rPr lang="ru-RU" smtClean="0"/>
              <a:t>) – алгоритм машинной графики, позволяющий создавать фотореалистичные изображения трехмерных сцен любой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 smtClean="0"/>
              <a:t>В основе данного метода – моделирование процесса прохождения луча света через трехмерную сцену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Принцип действия </a:t>
            </a:r>
            <a:r>
              <a:rPr lang="en-US" smtClean="0"/>
              <a:t>Radiocity</a:t>
            </a:r>
            <a:endParaRPr lang="ru-RU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smtClean="0"/>
              <a:t>В основе метода лежит упрощение – учитывается лишь диффузный свет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smtClean="0"/>
              <a:t>При этом поверхность объектов сцены разбивается на лоскутки </a:t>
            </a:r>
            <a:r>
              <a:rPr lang="en-US" sz="2800" smtClean="0"/>
              <a:t>(patches) </a:t>
            </a:r>
            <a:r>
              <a:rPr lang="ru-RU" sz="2800" smtClean="0"/>
              <a:t>прямоугольной или треугольной формы</a:t>
            </a:r>
            <a:endParaRPr lang="en-US" sz="2800" smtClean="0"/>
          </a:p>
          <a:p>
            <a:pPr eaLnBrk="1" hangingPunct="1">
              <a:lnSpc>
                <a:spcPct val="90000"/>
              </a:lnSpc>
            </a:pPr>
            <a:r>
              <a:rPr lang="ru-RU" sz="2800" smtClean="0"/>
              <a:t>В каждый из этих лоскутков осуществляется рендеринг сцены с целью расчета ее освещенности в данной точке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smtClean="0"/>
              <a:t>Этот процесс многократно повторяется, распространяя диффузный свет по всей сцене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9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0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2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3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Photon mapping</a:t>
            </a:r>
            <a:endParaRPr lang="ru-RU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 smtClean="0"/>
              <a:t>Лучи от камеры и источника света трассируются независимо друг от друга</a:t>
            </a:r>
            <a:endParaRPr lang="en-US" sz="2400" smtClean="0"/>
          </a:p>
          <a:p>
            <a:pPr lvl="1" eaLnBrk="1" hangingPunct="1">
              <a:lnSpc>
                <a:spcPct val="80000"/>
              </a:lnSpc>
            </a:pPr>
            <a:r>
              <a:rPr lang="ru-RU" sz="2000" smtClean="0"/>
              <a:t>Затем на этапе расчета освещения происходит объединение информации, полученной при трассировке этих лучей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 smtClean="0"/>
              <a:t>Лучи от источника представляют собой траекторию движения фотонов. При столкновении с поверхностями, фотоны отдают часть своей энергии и отражаются в некотором направлении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2000" smtClean="0"/>
              <a:t>Информация о полученной поверхностями энергии сохраняется в кэше, называемом </a:t>
            </a:r>
            <a:r>
              <a:rPr lang="ru-RU" sz="2000" b="1" smtClean="0">
                <a:solidFill>
                  <a:schemeClr val="hlink"/>
                </a:solidFill>
              </a:rPr>
              <a:t>фотонной картой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 smtClean="0"/>
              <a:t>Данный подход позволяет передать каустики (блики), возникающие при прохождении света через прозрачные предметы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875" y="2133600"/>
            <a:ext cx="460851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713" y="1557338"/>
            <a:ext cx="5678487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/>
            </a:r>
            <a:br>
              <a:rPr lang="ru-RU"/>
            </a:br>
            <a:r>
              <a:rPr lang="en-US"/>
              <a:t>Ambient occlusion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Метод, позволяющий добавить реализм в сцену с учетом ослабления света, попадающего в данную точку поверхности, из-за преград, находящихся на пути света</a:t>
            </a:r>
          </a:p>
          <a:p>
            <a:pPr eaLnBrk="1" hangingPunct="1"/>
            <a:endParaRPr lang="ru-RU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6988" y="1052513"/>
            <a:ext cx="40370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775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088" y="1052513"/>
            <a:ext cx="7620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4438" y="5935663"/>
            <a:ext cx="46085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</a:t>
            </a:r>
            <a:r>
              <a:rPr lang="en-US" dirty="0" smtClean="0"/>
              <a:t>Ambient Occlusion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Ambient Occlusion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Ambient Occlusion</a:t>
            </a:r>
            <a:endParaRPr lang="ru-RU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20372" t="11805" r="1965" b="8415"/>
          <a:stretch>
            <a:fillRect/>
          </a:stretch>
        </p:blipFill>
        <p:spPr bwMode="auto">
          <a:xfrm>
            <a:off x="457200" y="2855547"/>
            <a:ext cx="4040188" cy="316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0372" t="11324" r="485" b="8120"/>
          <a:stretch>
            <a:fillRect/>
          </a:stretch>
        </p:blipFill>
        <p:spPr bwMode="auto">
          <a:xfrm>
            <a:off x="4645025" y="2869418"/>
            <a:ext cx="4041775" cy="31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трассировки лучей</a:t>
            </a:r>
            <a:endParaRPr lang="ru-RU" dirty="0"/>
          </a:p>
        </p:txBody>
      </p:sp>
      <p:pic>
        <p:nvPicPr>
          <p:cNvPr id="4" name="Содержимое 3" descr="raytra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71671" y="1935163"/>
            <a:ext cx="6600657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1"/>
          <p:cNvSpPr>
            <a:spLocks noChangeArrowheads="1"/>
          </p:cNvSpPr>
          <p:nvPr/>
        </p:nvSpPr>
        <p:spPr bwMode="auto">
          <a:xfrm>
            <a:off x="3995738" y="1916113"/>
            <a:ext cx="4968875" cy="38877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3" name="Freeform 11"/>
          <p:cNvSpPr>
            <a:spLocks/>
          </p:cNvSpPr>
          <p:nvPr/>
        </p:nvSpPr>
        <p:spPr bwMode="auto">
          <a:xfrm>
            <a:off x="1476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0245" name="AutoShape 7"/>
          <p:cNvSpPr>
            <a:spLocks noChangeArrowheads="1"/>
          </p:cNvSpPr>
          <p:nvPr/>
        </p:nvSpPr>
        <p:spPr bwMode="auto">
          <a:xfrm rot="5400000">
            <a:off x="2881312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6" name="Oval 8"/>
          <p:cNvSpPr>
            <a:spLocks noChangeArrowheads="1"/>
          </p:cNvSpPr>
          <p:nvPr/>
        </p:nvSpPr>
        <p:spPr bwMode="auto">
          <a:xfrm>
            <a:off x="6013450" y="3570288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7" name="Oval 9"/>
          <p:cNvSpPr>
            <a:spLocks noChangeArrowheads="1"/>
          </p:cNvSpPr>
          <p:nvPr/>
        </p:nvSpPr>
        <p:spPr bwMode="auto">
          <a:xfrm>
            <a:off x="1404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1476375" y="3859213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9" name="Freeform 16"/>
          <p:cNvSpPr>
            <a:spLocks/>
          </p:cNvSpPr>
          <p:nvPr/>
        </p:nvSpPr>
        <p:spPr bwMode="auto">
          <a:xfrm>
            <a:off x="1476375" y="4795838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0" name="Freeform 12"/>
          <p:cNvSpPr>
            <a:spLocks/>
          </p:cNvSpPr>
          <p:nvPr/>
        </p:nvSpPr>
        <p:spPr bwMode="auto">
          <a:xfrm>
            <a:off x="1476375" y="3284538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1" name="Oval 17"/>
          <p:cNvSpPr>
            <a:spLocks noChangeArrowheads="1"/>
          </p:cNvSpPr>
          <p:nvPr/>
        </p:nvSpPr>
        <p:spPr bwMode="auto">
          <a:xfrm>
            <a:off x="4933950" y="256222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 flipV="1">
            <a:off x="5797550" y="3067050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5797550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4" name="AutoShape 20"/>
          <p:cNvSpPr>
            <a:spLocks noChangeArrowheads="1"/>
          </p:cNvSpPr>
          <p:nvPr/>
        </p:nvSpPr>
        <p:spPr bwMode="auto">
          <a:xfrm>
            <a:off x="8172450" y="2492375"/>
            <a:ext cx="595313" cy="649288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4356100" y="4148138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56" name="Freeform 15"/>
          <p:cNvSpPr>
            <a:spLocks/>
          </p:cNvSpPr>
          <p:nvPr/>
        </p:nvSpPr>
        <p:spPr bwMode="auto">
          <a:xfrm>
            <a:off x="1476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7" name="Text Box 24"/>
          <p:cNvSpPr txBox="1">
            <a:spLocks noChangeArrowheads="1"/>
          </p:cNvSpPr>
          <p:nvPr/>
        </p:nvSpPr>
        <p:spPr bwMode="auto">
          <a:xfrm>
            <a:off x="6372225" y="5372100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0258" name="Text Box 25"/>
          <p:cNvSpPr txBox="1">
            <a:spLocks noChangeArrowheads="1"/>
          </p:cNvSpPr>
          <p:nvPr/>
        </p:nvSpPr>
        <p:spPr bwMode="auto">
          <a:xfrm>
            <a:off x="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Луч от источника света испытывает множественные отражения и преломления от объектов сцены и, в конечном итоге, пройдя через пиксель воображаемой экранной плоскости, достигает глаза наблюдателя, изменив свой первоначальный цвет</a:t>
            </a:r>
          </a:p>
        </p:txBody>
      </p:sp>
      <p:sp>
        <p:nvSpPr>
          <p:cNvPr id="10259" name="Oval 26"/>
          <p:cNvSpPr>
            <a:spLocks noChangeArrowheads="1"/>
          </p:cNvSpPr>
          <p:nvPr/>
        </p:nvSpPr>
        <p:spPr bwMode="auto">
          <a:xfrm>
            <a:off x="6948488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7019925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7740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10" grpId="0" animBg="1"/>
      <p:bldP spid="8211" grpId="0" animBg="1"/>
      <p:bldP spid="8214" grpId="0" animBg="1"/>
      <p:bldP spid="8219" grpId="0" animBg="1"/>
      <p:bldP spid="82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Обратная трассировка лучей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В действительности используется </a:t>
            </a:r>
            <a:r>
              <a:rPr lang="ru-RU" b="1" smtClean="0">
                <a:solidFill>
                  <a:schemeClr val="hlink"/>
                </a:solidFill>
              </a:rPr>
              <a:t>обратная трассировка лучей</a:t>
            </a:r>
          </a:p>
          <a:p>
            <a:pPr lvl="1" eaLnBrk="1" hangingPunct="1"/>
            <a:r>
              <a:rPr lang="ru-RU" smtClean="0"/>
              <a:t>Нас интересуют не все лучи сцены, а только те, что попадают в глаз, через плоскость экрана</a:t>
            </a:r>
          </a:p>
          <a:p>
            <a:pPr lvl="1" eaLnBrk="1" hangingPunct="1"/>
            <a:r>
              <a:rPr lang="ru-RU" smtClean="0"/>
              <a:t>Прослеживается путь лучей, проходящих из глаза наблюдателя через каждый пиксель экрана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995738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1476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5400000">
            <a:off x="2881312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6013450" y="3570288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1404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1476375" y="3859213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1476375" y="4795838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8" name="Freeform 10"/>
          <p:cNvSpPr>
            <a:spLocks/>
          </p:cNvSpPr>
          <p:nvPr/>
        </p:nvSpPr>
        <p:spPr bwMode="auto">
          <a:xfrm>
            <a:off x="1476375" y="3284538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4933950" y="256222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 flipV="1">
            <a:off x="5797550" y="3067050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5797550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2" name="Oval 15"/>
          <p:cNvSpPr>
            <a:spLocks noChangeArrowheads="1"/>
          </p:cNvSpPr>
          <p:nvPr/>
        </p:nvSpPr>
        <p:spPr bwMode="auto">
          <a:xfrm>
            <a:off x="4356100" y="4148138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303" name="Freeform 16"/>
          <p:cNvSpPr>
            <a:spLocks/>
          </p:cNvSpPr>
          <p:nvPr/>
        </p:nvSpPr>
        <p:spPr bwMode="auto">
          <a:xfrm>
            <a:off x="1476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6372225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Вычисляется путь луча, проходящего через заданный пиксель экрана до ближайшей поверхности. Затем из точки пересечения испускаются вторичные лучи – отраженный и преломленный и т.д.</a:t>
            </a:r>
          </a:p>
        </p:txBody>
      </p:sp>
      <p:sp>
        <p:nvSpPr>
          <p:cNvPr id="12306" name="Oval 19"/>
          <p:cNvSpPr>
            <a:spLocks noChangeArrowheads="1"/>
          </p:cNvSpPr>
          <p:nvPr/>
        </p:nvSpPr>
        <p:spPr bwMode="auto">
          <a:xfrm>
            <a:off x="6948488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7019925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7740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9" name="AutoShape 14"/>
          <p:cNvSpPr>
            <a:spLocks noChangeArrowheads="1"/>
          </p:cNvSpPr>
          <p:nvPr/>
        </p:nvSpPr>
        <p:spPr bwMode="auto">
          <a:xfrm>
            <a:off x="8172450" y="2492375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0" y="6032500"/>
            <a:ext cx="9236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При достижении определенной глубины процесс трассировки заканчивается.</a:t>
            </a:r>
          </a:p>
          <a:p>
            <a:r>
              <a:rPr lang="ru-RU" sz="1600"/>
              <a:t>Начиная с конечной точки луча рассчитывается цвет и интенсивность лучей в точках столкновения.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0" grpId="0" animBg="1"/>
      <p:bldP spid="17421" grpId="0" animBg="1"/>
      <p:bldP spid="17426" grpId="0"/>
      <p:bldP spid="17428" grpId="0" animBg="1"/>
      <p:bldP spid="17429" grpId="0" animBg="1"/>
      <p:bldP spid="174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484feb55f3f1c2a505f1ac87673c8aaefbd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865</TotalTime>
  <Words>1649</Words>
  <Application>Microsoft Office PowerPoint</Application>
  <PresentationFormat>Экран (4:3)</PresentationFormat>
  <Paragraphs>224</Paragraphs>
  <Slides>53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53</vt:i4>
      </vt:variant>
    </vt:vector>
  </HeadingPairs>
  <TitlesOfParts>
    <vt:vector size="56" baseType="lpstr">
      <vt:lpstr>Поток</vt:lpstr>
      <vt:lpstr>Equation</vt:lpstr>
      <vt:lpstr>Microsoft Equation 3.0</vt:lpstr>
      <vt:lpstr>Введение в трассировку лучей</vt:lpstr>
      <vt:lpstr>Достоинства и недостатки рендеринга, используемого в OpenGL</vt:lpstr>
      <vt:lpstr>Недостатки</vt:lpstr>
      <vt:lpstr>Слайд 4</vt:lpstr>
      <vt:lpstr>Принцип трассировки лучей</vt:lpstr>
      <vt:lpstr>Принцип трассировки лучей</vt:lpstr>
      <vt:lpstr>Оптический процесс прохождения лучей через сцену</vt:lpstr>
      <vt:lpstr>Обратная трассировка лучей</vt:lpstr>
      <vt:lpstr>Оптический процесс прохождения лучей через сцену</vt:lpstr>
      <vt:lpstr>Достоинства</vt:lpstr>
      <vt:lpstr>Моделирование оптических эффектов</vt:lpstr>
      <vt:lpstr>Высокая фотореалистичность результата</vt:lpstr>
      <vt:lpstr>Ray-casting</vt:lpstr>
      <vt:lpstr>Принцип работы Ray Casting-а</vt:lpstr>
      <vt:lpstr>Производительность</vt:lpstr>
      <vt:lpstr>Подверженность алиасингу</vt:lpstr>
      <vt:lpstr>Beam tracing</vt:lpstr>
      <vt:lpstr>Cone tracing</vt:lpstr>
      <vt:lpstr>Distributed ray tracing</vt:lpstr>
      <vt:lpstr>Distributed Ray tracing</vt:lpstr>
      <vt:lpstr>Трассировка базовых геометрических примитивов</vt:lpstr>
      <vt:lpstr>Параметрическое уравнение луча</vt:lpstr>
      <vt:lpstr>Уравнение плоскости</vt:lpstr>
      <vt:lpstr>Пересечение луча с плоскостью</vt:lpstr>
      <vt:lpstr>Пересечение луча с базовой сферой</vt:lpstr>
      <vt:lpstr>Пересечение луча с базовой сферой (продолжение)</vt:lpstr>
      <vt:lpstr>Пересечение луча с базовым коническим цилиндром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произвольно трансформированным объектом</vt:lpstr>
      <vt:lpstr>Преимущества данного способа</vt:lpstr>
      <vt:lpstr>Пересечение луча с полигональными сетками</vt:lpstr>
      <vt:lpstr>Пересечение луча с треугольником</vt:lpstr>
      <vt:lpstr>Нахождение точки пересечение луча с плоскостью треугольника</vt:lpstr>
      <vt:lpstr>Определение принадлежности точки внутренней области треугольника</vt:lpstr>
      <vt:lpstr>Интерполяция атрибутов вершин</vt:lpstr>
      <vt:lpstr>Интерполяция атрибутов вершин</vt:lpstr>
      <vt:lpstr>Расчет освещения</vt:lpstr>
      <vt:lpstr>Расчет прямого освещения</vt:lpstr>
      <vt:lpstr>Пример вычисления диффузной составляющей отраженного света</vt:lpstr>
      <vt:lpstr>Отбрасывание теней</vt:lpstr>
      <vt:lpstr>Определение затененности точки</vt:lpstr>
      <vt:lpstr>Слайд 44</vt:lpstr>
      <vt:lpstr>Глобальная освещеность (Global Illumination)</vt:lpstr>
      <vt:lpstr>Direct Illumination и Global Illumination</vt:lpstr>
      <vt:lpstr>Уравнение рендеринга (Rendering Equation)</vt:lpstr>
      <vt:lpstr>Алгоритмы, учитывающие глобальное освещение</vt:lpstr>
      <vt:lpstr>Radiocity</vt:lpstr>
      <vt:lpstr>Принцип действия Radiocity</vt:lpstr>
      <vt:lpstr>Photon mapping</vt:lpstr>
      <vt:lpstr> Ambient occlusion</vt:lpstr>
      <vt:lpstr>Демонстрация Ambient Occlusion</vt:lpstr>
    </vt:vector>
  </TitlesOfParts>
  <Company>Brainwave team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Valued Acer Customer</cp:lastModifiedBy>
  <cp:revision>25</cp:revision>
  <dcterms:created xsi:type="dcterms:W3CDTF">2006-12-20T21:30:55Z</dcterms:created>
  <dcterms:modified xsi:type="dcterms:W3CDTF">2012-11-19T05:40:43Z</dcterms:modified>
</cp:coreProperties>
</file>